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9" r:id="rId1"/>
  </p:sldMasterIdLst>
  <p:notesMasterIdLst>
    <p:notesMasterId r:id="rId67"/>
  </p:notesMasterIdLst>
  <p:sldIdLst>
    <p:sldId id="256" r:id="rId2"/>
    <p:sldId id="258" r:id="rId3"/>
    <p:sldId id="362" r:id="rId4"/>
    <p:sldId id="267" r:id="rId5"/>
    <p:sldId id="264" r:id="rId6"/>
    <p:sldId id="302" r:id="rId7"/>
    <p:sldId id="307" r:id="rId8"/>
    <p:sldId id="308" r:id="rId9"/>
    <p:sldId id="304" r:id="rId10"/>
    <p:sldId id="305" r:id="rId11"/>
    <p:sldId id="306" r:id="rId12"/>
    <p:sldId id="309" r:id="rId13"/>
    <p:sldId id="311" r:id="rId14"/>
    <p:sldId id="312" r:id="rId15"/>
    <p:sldId id="313" r:id="rId16"/>
    <p:sldId id="310" r:id="rId17"/>
    <p:sldId id="314" r:id="rId18"/>
    <p:sldId id="315" r:id="rId19"/>
    <p:sldId id="297" r:id="rId20"/>
    <p:sldId id="265" r:id="rId21"/>
    <p:sldId id="321" r:id="rId22"/>
    <p:sldId id="322" r:id="rId23"/>
    <p:sldId id="323" r:id="rId24"/>
    <p:sldId id="324" r:id="rId25"/>
    <p:sldId id="325" r:id="rId26"/>
    <p:sldId id="326" r:id="rId27"/>
    <p:sldId id="327" r:id="rId28"/>
    <p:sldId id="328" r:id="rId29"/>
    <p:sldId id="329" r:id="rId30"/>
    <p:sldId id="332" r:id="rId31"/>
    <p:sldId id="330" r:id="rId32"/>
    <p:sldId id="331" r:id="rId33"/>
    <p:sldId id="298" r:id="rId34"/>
    <p:sldId id="316" r:id="rId35"/>
    <p:sldId id="333" r:id="rId36"/>
    <p:sldId id="334" r:id="rId37"/>
    <p:sldId id="335" r:id="rId38"/>
    <p:sldId id="336" r:id="rId39"/>
    <p:sldId id="337" r:id="rId40"/>
    <p:sldId id="338" r:id="rId41"/>
    <p:sldId id="299" r:id="rId42"/>
    <p:sldId id="339" r:id="rId43"/>
    <p:sldId id="341" r:id="rId44"/>
    <p:sldId id="342" r:id="rId45"/>
    <p:sldId id="300" r:id="rId46"/>
    <p:sldId id="344" r:id="rId47"/>
    <p:sldId id="343" r:id="rId48"/>
    <p:sldId id="345" r:id="rId49"/>
    <p:sldId id="347" r:id="rId50"/>
    <p:sldId id="301" r:id="rId51"/>
    <p:sldId id="340" r:id="rId52"/>
    <p:sldId id="349" r:id="rId53"/>
    <p:sldId id="350" r:id="rId54"/>
    <p:sldId id="348" r:id="rId55"/>
    <p:sldId id="352" r:id="rId56"/>
    <p:sldId id="353" r:id="rId57"/>
    <p:sldId id="354" r:id="rId58"/>
    <p:sldId id="355" r:id="rId59"/>
    <p:sldId id="356" r:id="rId60"/>
    <p:sldId id="357" r:id="rId61"/>
    <p:sldId id="358" r:id="rId62"/>
    <p:sldId id="359" r:id="rId63"/>
    <p:sldId id="360" r:id="rId64"/>
    <p:sldId id="361" r:id="rId65"/>
    <p:sldId id="317" r:id="rId6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443578EA-C3EF-0E49-B939-A4B2C505CB4B}">
          <p14:sldIdLst>
            <p14:sldId id="256"/>
            <p14:sldId id="258"/>
            <p14:sldId id="362"/>
          </p14:sldIdLst>
        </p14:section>
        <p14:section name="Install git dan SSH Key" id="{CBCFCFB0-5CA8-344D-A32D-B066EBC37FBB}">
          <p14:sldIdLst>
            <p14:sldId id="267"/>
            <p14:sldId id="264"/>
            <p14:sldId id="302"/>
            <p14:sldId id="307"/>
            <p14:sldId id="308"/>
            <p14:sldId id="304"/>
            <p14:sldId id="305"/>
            <p14:sldId id="306"/>
            <p14:sldId id="309"/>
            <p14:sldId id="311"/>
            <p14:sldId id="312"/>
            <p14:sldId id="313"/>
            <p14:sldId id="310"/>
            <p14:sldId id="314"/>
            <p14:sldId id="315"/>
          </p14:sldIdLst>
        </p14:section>
        <p14:section name="Setup Database" id="{761BC753-B8A5-BE46-B8EB-BDE425757D73}">
          <p14:sldIdLst>
            <p14:sldId id="297"/>
            <p14:sldId id="265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2"/>
            <p14:sldId id="330"/>
            <p14:sldId id="331"/>
          </p14:sldIdLst>
        </p14:section>
        <p14:section name="Deployment Backend Application" id="{0BF0AE6C-30B8-CB4B-9691-F6C14548A2B1}">
          <p14:sldIdLst>
            <p14:sldId id="298"/>
            <p14:sldId id="316"/>
            <p14:sldId id="333"/>
            <p14:sldId id="334"/>
            <p14:sldId id="335"/>
            <p14:sldId id="336"/>
            <p14:sldId id="337"/>
            <p14:sldId id="338"/>
          </p14:sldIdLst>
        </p14:section>
        <p14:section name="Reverse Proxy for Backend Application" id="{7D56BDFB-8ACA-4C44-8400-04C98C00BD38}">
          <p14:sldIdLst>
            <p14:sldId id="299"/>
            <p14:sldId id="339"/>
            <p14:sldId id="341"/>
            <p14:sldId id="342"/>
          </p14:sldIdLst>
        </p14:section>
        <p14:section name="Custom Domain for Backend Application" id="{3AEFF2A5-F150-094F-A122-E79146210D58}">
          <p14:sldIdLst>
            <p14:sldId id="300"/>
            <p14:sldId id="344"/>
            <p14:sldId id="343"/>
            <p14:sldId id="345"/>
            <p14:sldId id="347"/>
          </p14:sldIdLst>
        </p14:section>
        <p14:section name="SSL Configuration for Backend Application" id="{E7A21DFC-E1C0-DD47-B0B8-D936B69A974E}">
          <p14:sldIdLst>
            <p14:sldId id="301"/>
            <p14:sldId id="340"/>
            <p14:sldId id="349"/>
            <p14:sldId id="350"/>
            <p14:sldId id="348"/>
            <p14:sldId id="352"/>
          </p14:sldIdLst>
        </p14:section>
        <p14:section name="Pengujian Web Housy" id="{3777F489-A255-4743-AAB3-805E0FC4FDFF}">
          <p14:sldIdLst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</p14:sldIdLst>
        </p14:section>
        <p14:section name="Finish" id="{11D4685D-3596-3E4A-A1F0-4981F614ADCD}">
          <p14:sldIdLst>
            <p14:sldId id="31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4343"/>
    <a:srgbClr val="171717"/>
    <a:srgbClr val="9082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D9E410-7518-4CC4-A1A9-7EF3BD75E3F0}">
  <a:tblStyle styleId="{31D9E410-7518-4CC4-A1A9-7EF3BD75E3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6"/>
    <p:restoredTop sz="94595"/>
  </p:normalViewPr>
  <p:slideViewPr>
    <p:cSldViewPr snapToGrid="0" snapToObjects="1">
      <p:cViewPr>
        <p:scale>
          <a:sx n="112" d="100"/>
          <a:sy n="112" d="100"/>
        </p:scale>
        <p:origin x="28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714748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3170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9454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6566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321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623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1487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03304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09901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04694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8045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8699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77130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91937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87069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0138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74781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9377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51406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95646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42201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76828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5336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34262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4157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99498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20231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30205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0050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9297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9629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0304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08090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87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27947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761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2960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69305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4169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64134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82007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55124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5027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7689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9065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431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3040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52362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7421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670116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62728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18745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45208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83615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484878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770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756192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2078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678764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31864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338174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114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3292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867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151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1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CUSTOM_16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CUSTOM_38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title" idx="2" hasCustomPrompt="1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6" r:id="rId4"/>
    <p:sldLayoutId id="2147483658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DumbwaysDotId/housy-backend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8350;p69"/>
          <p:cNvGrpSpPr/>
          <p:nvPr/>
        </p:nvGrpSpPr>
        <p:grpSpPr>
          <a:xfrm>
            <a:off x="2666978" y="931932"/>
            <a:ext cx="6143437" cy="3190336"/>
            <a:chOff x="238125" y="999450"/>
            <a:chExt cx="7140700" cy="3708224"/>
          </a:xfrm>
        </p:grpSpPr>
        <p:sp>
          <p:nvSpPr>
            <p:cNvPr id="8" name="Google Shape;8351;p69"/>
            <p:cNvSpPr/>
            <p:nvPr/>
          </p:nvSpPr>
          <p:spPr>
            <a:xfrm>
              <a:off x="2171975" y="3872925"/>
              <a:ext cx="7900" cy="25"/>
            </a:xfrm>
            <a:custGeom>
              <a:avLst/>
              <a:gdLst/>
              <a:ahLst/>
              <a:cxnLst/>
              <a:rect l="l" t="t" r="r" b="b"/>
              <a:pathLst>
                <a:path w="316" h="1" extrusionOk="0">
                  <a:moveTo>
                    <a:pt x="31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67E92"/>
            </a:solidFill>
            <a:ln w="762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Google Shape;8352;p69"/>
            <p:cNvSpPr/>
            <p:nvPr/>
          </p:nvSpPr>
          <p:spPr>
            <a:xfrm>
              <a:off x="2180299" y="999450"/>
              <a:ext cx="3256350" cy="3708224"/>
            </a:xfrm>
            <a:custGeom>
              <a:avLst/>
              <a:gdLst/>
              <a:ahLst/>
              <a:cxnLst/>
              <a:rect l="l" t="t" r="r" b="b"/>
              <a:pathLst>
                <a:path w="130254" h="148329" extrusionOk="0">
                  <a:moveTo>
                    <a:pt x="130254" y="0"/>
                  </a:moveTo>
                  <a:cubicBezTo>
                    <a:pt x="90641" y="0"/>
                    <a:pt x="69506" y="34788"/>
                    <a:pt x="50871" y="65485"/>
                  </a:cubicBezTo>
                  <a:cubicBezTo>
                    <a:pt x="32725" y="95360"/>
                    <a:pt x="19404" y="114939"/>
                    <a:pt x="0" y="114939"/>
                  </a:cubicBezTo>
                  <a:cubicBezTo>
                    <a:pt x="9213" y="114939"/>
                    <a:pt x="16695" y="122421"/>
                    <a:pt x="16695" y="131634"/>
                  </a:cubicBezTo>
                  <a:cubicBezTo>
                    <a:pt x="16695" y="140846"/>
                    <a:pt x="9213" y="148328"/>
                    <a:pt x="0" y="148328"/>
                  </a:cubicBezTo>
                  <a:cubicBezTo>
                    <a:pt x="39630" y="148328"/>
                    <a:pt x="60765" y="113541"/>
                    <a:pt x="79400" y="82844"/>
                  </a:cubicBezTo>
                  <a:cubicBezTo>
                    <a:pt x="97528" y="52951"/>
                    <a:pt x="110867" y="33372"/>
                    <a:pt x="130254" y="33372"/>
                  </a:cubicBezTo>
                  <a:cubicBezTo>
                    <a:pt x="121041" y="33075"/>
                    <a:pt x="113804" y="25383"/>
                    <a:pt x="114083" y="16170"/>
                  </a:cubicBezTo>
                  <a:cubicBezTo>
                    <a:pt x="114346" y="7360"/>
                    <a:pt x="121425" y="280"/>
                    <a:pt x="130254" y="0"/>
                  </a:cubicBezTo>
                  <a:close/>
                </a:path>
              </a:pathLst>
            </a:custGeom>
            <a:noFill/>
            <a:ln w="76200" cap="flat" cmpd="sng">
              <a:solidFill>
                <a:schemeClr val="accent3">
                  <a:lumMod val="40000"/>
                  <a:lumOff val="6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Google Shape;8353;p69"/>
            <p:cNvSpPr/>
            <p:nvPr/>
          </p:nvSpPr>
          <p:spPr>
            <a:xfrm>
              <a:off x="238125" y="2853750"/>
              <a:ext cx="2358675" cy="1853475"/>
            </a:xfrm>
            <a:custGeom>
              <a:avLst/>
              <a:gdLst/>
              <a:ahLst/>
              <a:cxnLst/>
              <a:rect l="l" t="t" r="r" b="b"/>
              <a:pathLst>
                <a:path w="94347" h="74139" extrusionOk="0">
                  <a:moveTo>
                    <a:pt x="33354" y="1"/>
                  </a:moveTo>
                  <a:cubicBezTo>
                    <a:pt x="33354" y="9196"/>
                    <a:pt x="25872" y="16661"/>
                    <a:pt x="16642" y="16661"/>
                  </a:cubicBezTo>
                  <a:cubicBezTo>
                    <a:pt x="7482" y="16661"/>
                    <a:pt x="0" y="9196"/>
                    <a:pt x="0" y="1"/>
                  </a:cubicBezTo>
                  <a:lnTo>
                    <a:pt x="0" y="1"/>
                  </a:lnTo>
                  <a:cubicBezTo>
                    <a:pt x="0" y="40872"/>
                    <a:pt x="34858" y="74139"/>
                    <a:pt x="77670" y="74139"/>
                  </a:cubicBezTo>
                  <a:cubicBezTo>
                    <a:pt x="86882" y="74139"/>
                    <a:pt x="94347" y="66657"/>
                    <a:pt x="94347" y="57444"/>
                  </a:cubicBezTo>
                  <a:cubicBezTo>
                    <a:pt x="94347" y="48214"/>
                    <a:pt x="86882" y="40767"/>
                    <a:pt x="77670" y="40767"/>
                  </a:cubicBezTo>
                  <a:lnTo>
                    <a:pt x="77355" y="40767"/>
                  </a:lnTo>
                  <a:cubicBezTo>
                    <a:pt x="53073" y="40610"/>
                    <a:pt x="33354" y="22394"/>
                    <a:pt x="33354" y="1"/>
                  </a:cubicBezTo>
                  <a:close/>
                </a:path>
              </a:pathLst>
            </a:custGeom>
            <a:noFill/>
            <a:ln w="76200" cap="flat" cmpd="sng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Google Shape;8354;p69"/>
            <p:cNvSpPr/>
            <p:nvPr/>
          </p:nvSpPr>
          <p:spPr>
            <a:xfrm>
              <a:off x="238125" y="999450"/>
              <a:ext cx="1942200" cy="2270400"/>
            </a:xfrm>
            <a:custGeom>
              <a:avLst/>
              <a:gdLst/>
              <a:ahLst/>
              <a:cxnLst/>
              <a:rect l="l" t="t" r="r" b="b"/>
              <a:pathLst>
                <a:path w="77688" h="90816" extrusionOk="0">
                  <a:moveTo>
                    <a:pt x="77687" y="0"/>
                  </a:moveTo>
                  <a:cubicBezTo>
                    <a:pt x="34858" y="0"/>
                    <a:pt x="0" y="33249"/>
                    <a:pt x="0" y="74138"/>
                  </a:cubicBezTo>
                  <a:cubicBezTo>
                    <a:pt x="0" y="83368"/>
                    <a:pt x="7482" y="90815"/>
                    <a:pt x="16695" y="90815"/>
                  </a:cubicBezTo>
                  <a:cubicBezTo>
                    <a:pt x="25925" y="90815"/>
                    <a:pt x="33372" y="83351"/>
                    <a:pt x="33389" y="74138"/>
                  </a:cubicBezTo>
                  <a:lnTo>
                    <a:pt x="33389" y="74120"/>
                  </a:lnTo>
                  <a:cubicBezTo>
                    <a:pt x="33389" y="51654"/>
                    <a:pt x="53222" y="33378"/>
                    <a:pt x="77639" y="33354"/>
                  </a:cubicBezTo>
                  <a:lnTo>
                    <a:pt x="77639" y="33354"/>
                  </a:lnTo>
                  <a:cubicBezTo>
                    <a:pt x="77644" y="33354"/>
                    <a:pt x="77650" y="33354"/>
                    <a:pt x="77655" y="33354"/>
                  </a:cubicBezTo>
                  <a:cubicBezTo>
                    <a:pt x="77666" y="33354"/>
                    <a:pt x="77676" y="33354"/>
                    <a:pt x="77687" y="33354"/>
                  </a:cubicBezTo>
                  <a:cubicBezTo>
                    <a:pt x="77671" y="33354"/>
                    <a:pt x="77655" y="33354"/>
                    <a:pt x="77639" y="33354"/>
                  </a:cubicBezTo>
                  <a:lnTo>
                    <a:pt x="77639" y="33354"/>
                  </a:lnTo>
                  <a:cubicBezTo>
                    <a:pt x="68431" y="33346"/>
                    <a:pt x="60992" y="25874"/>
                    <a:pt x="60992" y="16695"/>
                  </a:cubicBezTo>
                  <a:cubicBezTo>
                    <a:pt x="60992" y="7482"/>
                    <a:pt x="68457" y="0"/>
                    <a:pt x="77687" y="0"/>
                  </a:cubicBezTo>
                  <a:close/>
                </a:path>
              </a:pathLst>
            </a:custGeom>
            <a:noFill/>
            <a:ln w="76200" cap="flat" cmpd="sng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Google Shape;8355;p69"/>
            <p:cNvSpPr/>
            <p:nvPr/>
          </p:nvSpPr>
          <p:spPr>
            <a:xfrm>
              <a:off x="3808250" y="2852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DB634B"/>
            </a:solidFill>
            <a:ln w="762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Google Shape;8356;p69"/>
            <p:cNvSpPr/>
            <p:nvPr/>
          </p:nvSpPr>
          <p:spPr>
            <a:xfrm>
              <a:off x="1762475" y="999450"/>
              <a:ext cx="2386250" cy="2044875"/>
            </a:xfrm>
            <a:custGeom>
              <a:avLst/>
              <a:gdLst/>
              <a:ahLst/>
              <a:cxnLst/>
              <a:rect l="l" t="t" r="r" b="b"/>
              <a:pathLst>
                <a:path w="95450" h="81795" extrusionOk="0">
                  <a:moveTo>
                    <a:pt x="16696" y="0"/>
                  </a:moveTo>
                  <a:cubicBezTo>
                    <a:pt x="7465" y="0"/>
                    <a:pt x="1" y="7482"/>
                    <a:pt x="1" y="16695"/>
                  </a:cubicBezTo>
                  <a:cubicBezTo>
                    <a:pt x="1" y="25925"/>
                    <a:pt x="7465" y="33389"/>
                    <a:pt x="16696" y="33389"/>
                  </a:cubicBezTo>
                  <a:cubicBezTo>
                    <a:pt x="36030" y="33389"/>
                    <a:pt x="49473" y="53038"/>
                    <a:pt x="66325" y="80781"/>
                  </a:cubicBezTo>
                  <a:cubicBezTo>
                    <a:pt x="66552" y="81130"/>
                    <a:pt x="66762" y="81463"/>
                    <a:pt x="67007" y="81795"/>
                  </a:cubicBezTo>
                  <a:cubicBezTo>
                    <a:pt x="63021" y="74086"/>
                    <a:pt x="65643" y="64471"/>
                    <a:pt x="73178" y="59891"/>
                  </a:cubicBezTo>
                  <a:cubicBezTo>
                    <a:pt x="75886" y="58251"/>
                    <a:pt x="78874" y="57469"/>
                    <a:pt x="81824" y="57469"/>
                  </a:cubicBezTo>
                  <a:cubicBezTo>
                    <a:pt x="87083" y="57469"/>
                    <a:pt x="92224" y="59953"/>
                    <a:pt x="95449" y="64488"/>
                  </a:cubicBezTo>
                  <a:cubicBezTo>
                    <a:pt x="95274" y="64139"/>
                    <a:pt x="95064" y="63789"/>
                    <a:pt x="94855" y="63439"/>
                  </a:cubicBezTo>
                  <a:cubicBezTo>
                    <a:pt x="77653" y="35190"/>
                    <a:pt x="56291" y="0"/>
                    <a:pt x="16696" y="0"/>
                  </a:cubicBezTo>
                  <a:close/>
                </a:path>
              </a:pathLst>
            </a:custGeom>
            <a:noFill/>
            <a:ln w="76200" cap="flat" cmpd="sng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Google Shape;8357;p69"/>
            <p:cNvSpPr/>
            <p:nvPr/>
          </p:nvSpPr>
          <p:spPr>
            <a:xfrm>
              <a:off x="3338000" y="2435975"/>
              <a:ext cx="2101275" cy="2271250"/>
            </a:xfrm>
            <a:custGeom>
              <a:avLst/>
              <a:gdLst/>
              <a:ahLst/>
              <a:cxnLst/>
              <a:rect l="l" t="t" r="r" b="b"/>
              <a:pathLst>
                <a:path w="84051" h="90850" extrusionOk="0">
                  <a:moveTo>
                    <a:pt x="84011" y="57465"/>
                  </a:moveTo>
                  <a:cubicBezTo>
                    <a:pt x="83994" y="57465"/>
                    <a:pt x="83972" y="57469"/>
                    <a:pt x="83946" y="57478"/>
                  </a:cubicBezTo>
                  <a:lnTo>
                    <a:pt x="84050" y="57478"/>
                  </a:lnTo>
                  <a:cubicBezTo>
                    <a:pt x="84042" y="57469"/>
                    <a:pt x="84029" y="57465"/>
                    <a:pt x="84011" y="57465"/>
                  </a:cubicBezTo>
                  <a:close/>
                  <a:moveTo>
                    <a:pt x="18801" y="0"/>
                  </a:moveTo>
                  <a:cubicBezTo>
                    <a:pt x="15851" y="0"/>
                    <a:pt x="12864" y="784"/>
                    <a:pt x="10157" y="2430"/>
                  </a:cubicBezTo>
                  <a:cubicBezTo>
                    <a:pt x="2622" y="7027"/>
                    <a:pt x="0" y="16625"/>
                    <a:pt x="3986" y="24334"/>
                  </a:cubicBezTo>
                  <a:cubicBezTo>
                    <a:pt x="4161" y="24683"/>
                    <a:pt x="4370" y="25033"/>
                    <a:pt x="4563" y="25348"/>
                  </a:cubicBezTo>
                  <a:cubicBezTo>
                    <a:pt x="23198" y="56062"/>
                    <a:pt x="44333" y="90850"/>
                    <a:pt x="83963" y="90850"/>
                  </a:cubicBezTo>
                  <a:cubicBezTo>
                    <a:pt x="74750" y="90850"/>
                    <a:pt x="67268" y="83368"/>
                    <a:pt x="67268" y="74155"/>
                  </a:cubicBezTo>
                  <a:cubicBezTo>
                    <a:pt x="67268" y="64925"/>
                    <a:pt x="74750" y="57478"/>
                    <a:pt x="83946" y="57478"/>
                  </a:cubicBezTo>
                  <a:cubicBezTo>
                    <a:pt x="64541" y="57478"/>
                    <a:pt x="51220" y="37899"/>
                    <a:pt x="33075" y="8024"/>
                  </a:cubicBezTo>
                  <a:cubicBezTo>
                    <a:pt x="32865" y="7674"/>
                    <a:pt x="32638" y="7342"/>
                    <a:pt x="32428" y="7027"/>
                  </a:cubicBezTo>
                  <a:cubicBezTo>
                    <a:pt x="29202" y="2491"/>
                    <a:pt x="24061" y="0"/>
                    <a:pt x="18801" y="0"/>
                  </a:cubicBezTo>
                  <a:close/>
                </a:path>
              </a:pathLst>
            </a:cu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Google Shape;8358;p69"/>
            <p:cNvSpPr/>
            <p:nvPr/>
          </p:nvSpPr>
          <p:spPr>
            <a:xfrm>
              <a:off x="5019250" y="2852875"/>
              <a:ext cx="2359150" cy="1854350"/>
            </a:xfrm>
            <a:custGeom>
              <a:avLst/>
              <a:gdLst/>
              <a:ahLst/>
              <a:cxnLst/>
              <a:rect l="l" t="t" r="r" b="b"/>
              <a:pathLst>
                <a:path w="94366" h="74174" extrusionOk="0">
                  <a:moveTo>
                    <a:pt x="94365" y="18"/>
                  </a:moveTo>
                  <a:cubicBezTo>
                    <a:pt x="94365" y="47"/>
                    <a:pt x="94365" y="76"/>
                    <a:pt x="94365" y="105"/>
                  </a:cubicBezTo>
                  <a:lnTo>
                    <a:pt x="94365" y="105"/>
                  </a:lnTo>
                  <a:cubicBezTo>
                    <a:pt x="94365" y="76"/>
                    <a:pt x="94365" y="47"/>
                    <a:pt x="94365" y="18"/>
                  </a:cubicBezTo>
                  <a:close/>
                  <a:moveTo>
                    <a:pt x="60993" y="1"/>
                  </a:moveTo>
                  <a:cubicBezTo>
                    <a:pt x="60993" y="22447"/>
                    <a:pt x="41187" y="40715"/>
                    <a:pt x="16800" y="40785"/>
                  </a:cubicBezTo>
                  <a:lnTo>
                    <a:pt x="16696" y="40785"/>
                  </a:lnTo>
                  <a:cubicBezTo>
                    <a:pt x="7465" y="40785"/>
                    <a:pt x="1" y="48249"/>
                    <a:pt x="1" y="57479"/>
                  </a:cubicBezTo>
                  <a:cubicBezTo>
                    <a:pt x="1" y="66692"/>
                    <a:pt x="7483" y="74174"/>
                    <a:pt x="16696" y="74174"/>
                  </a:cubicBezTo>
                  <a:cubicBezTo>
                    <a:pt x="59495" y="74174"/>
                    <a:pt x="94316" y="40954"/>
                    <a:pt x="94365" y="105"/>
                  </a:cubicBezTo>
                  <a:lnTo>
                    <a:pt x="94365" y="105"/>
                  </a:lnTo>
                  <a:cubicBezTo>
                    <a:pt x="94336" y="9278"/>
                    <a:pt x="86872" y="16696"/>
                    <a:pt x="77688" y="16696"/>
                  </a:cubicBezTo>
                  <a:cubicBezTo>
                    <a:pt x="68458" y="16696"/>
                    <a:pt x="60993" y="9231"/>
                    <a:pt x="60993" y="1"/>
                  </a:cubicBezTo>
                  <a:close/>
                </a:path>
              </a:pathLst>
            </a:custGeom>
            <a:noFill/>
            <a:ln w="76200" cap="flat" cmpd="sng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" name="Google Shape;8359;p69"/>
            <p:cNvSpPr/>
            <p:nvPr/>
          </p:nvSpPr>
          <p:spPr>
            <a:xfrm>
              <a:off x="5025375" y="999450"/>
              <a:ext cx="2353450" cy="2270825"/>
            </a:xfrm>
            <a:custGeom>
              <a:avLst/>
              <a:gdLst/>
              <a:ahLst/>
              <a:cxnLst/>
              <a:rect l="l" t="t" r="r" b="b"/>
              <a:pathLst>
                <a:path w="94138" h="90833" extrusionOk="0">
                  <a:moveTo>
                    <a:pt x="16451" y="0"/>
                  </a:moveTo>
                  <a:cubicBezTo>
                    <a:pt x="7640" y="280"/>
                    <a:pt x="560" y="7360"/>
                    <a:pt x="280" y="16170"/>
                  </a:cubicBezTo>
                  <a:cubicBezTo>
                    <a:pt x="1" y="25400"/>
                    <a:pt x="7238" y="33092"/>
                    <a:pt x="16451" y="33372"/>
                  </a:cubicBezTo>
                  <a:lnTo>
                    <a:pt x="16520" y="33372"/>
                  </a:lnTo>
                  <a:cubicBezTo>
                    <a:pt x="40907" y="33389"/>
                    <a:pt x="60748" y="51675"/>
                    <a:pt x="60748" y="74138"/>
                  </a:cubicBezTo>
                  <a:cubicBezTo>
                    <a:pt x="60748" y="83368"/>
                    <a:pt x="68213" y="90833"/>
                    <a:pt x="77443" y="90833"/>
                  </a:cubicBezTo>
                  <a:cubicBezTo>
                    <a:pt x="86656" y="90833"/>
                    <a:pt x="94138" y="83368"/>
                    <a:pt x="94138" y="74138"/>
                  </a:cubicBezTo>
                  <a:cubicBezTo>
                    <a:pt x="94138" y="33249"/>
                    <a:pt x="59280" y="0"/>
                    <a:pt x="16451" y="0"/>
                  </a:cubicBezTo>
                  <a:close/>
                </a:path>
              </a:pathLst>
            </a:custGeom>
            <a:noFill/>
            <a:ln w="76200" cap="flat" cmpd="sng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8" name="Google Shape;124;p24"/>
          <p:cNvSpPr/>
          <p:nvPr/>
        </p:nvSpPr>
        <p:spPr>
          <a:xfrm rot="5400000">
            <a:off x="1428875" y="13850"/>
            <a:ext cx="3358800" cy="5026500"/>
          </a:xfrm>
          <a:prstGeom prst="rect">
            <a:avLst/>
          </a:prstGeom>
          <a:solidFill>
            <a:srgbClr val="908269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Week 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chemeClr val="lt1"/>
                </a:solidFill>
              </a:rPr>
              <a:t>Gilbran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 smtClean="0">
                <a:solidFill>
                  <a:schemeClr val="lt1"/>
                </a:solidFill>
              </a:rPr>
              <a:t>Fairuz</a:t>
            </a:r>
            <a:r>
              <a:rPr lang="en-US" dirty="0" smtClean="0">
                <a:solidFill>
                  <a:schemeClr val="lt1"/>
                </a:solidFill>
              </a:rPr>
              <a:t> </a:t>
            </a:r>
            <a:r>
              <a:rPr lang="en-US" dirty="0" err="1" smtClean="0">
                <a:solidFill>
                  <a:schemeClr val="lt1"/>
                </a:solidFill>
              </a:rPr>
              <a:t>Maulana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chemeClr val="lt1"/>
                </a:solidFill>
              </a:rPr>
              <a:t>Dum</a:t>
            </a:r>
            <a:r>
              <a:rPr lang="en-US" dirty="0" err="1" smtClean="0">
                <a:solidFill>
                  <a:schemeClr val="lt1"/>
                </a:solidFill>
              </a:rPr>
              <a:t>bways</a:t>
            </a:r>
            <a:r>
              <a:rPr lang="en-US" dirty="0" smtClean="0">
                <a:solidFill>
                  <a:schemeClr val="lt1"/>
                </a:solidFill>
              </a:rPr>
              <a:t> </a:t>
            </a:r>
            <a:r>
              <a:rPr lang="en-US" dirty="0" err="1" smtClean="0">
                <a:solidFill>
                  <a:schemeClr val="lt1"/>
                </a:solidFill>
              </a:rPr>
              <a:t>Bootcamp</a:t>
            </a:r>
            <a:r>
              <a:rPr lang="en-US" dirty="0" smtClean="0">
                <a:solidFill>
                  <a:schemeClr val="lt1"/>
                </a:solidFill>
              </a:rPr>
              <a:t> </a:t>
            </a:r>
            <a:r>
              <a:rPr lang="en-US" dirty="0" err="1" smtClean="0">
                <a:solidFill>
                  <a:schemeClr val="lt1"/>
                </a:solidFill>
              </a:rPr>
              <a:t>Devops</a:t>
            </a:r>
            <a:endParaRPr dirty="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27" name="Google Shape;127;p24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solidFill>
                  <a:schemeClr val="lt1"/>
                </a:solidFill>
              </a:rPr>
              <a:t>INSTALL GIT &amp; SSH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01" y="704602"/>
            <a:ext cx="7271290" cy="3734193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sz="1600" dirty="0" err="1">
                <a:solidFill>
                  <a:schemeClr val="bg1"/>
                </a:solidFill>
              </a:rPr>
              <a:t>Semua</a:t>
            </a:r>
            <a:r>
              <a:rPr lang="en-US" sz="1600" dirty="0">
                <a:solidFill>
                  <a:schemeClr val="bg1"/>
                </a:solidFill>
              </a:rPr>
              <a:t> instance </a:t>
            </a:r>
            <a:r>
              <a:rPr lang="en-US" sz="1600" dirty="0" err="1">
                <a:solidFill>
                  <a:schemeClr val="bg1"/>
                </a:solidFill>
              </a:rPr>
              <a:t>baru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ini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dibuat</a:t>
            </a:r>
            <a:r>
              <a:rPr lang="en-US" sz="1600" dirty="0">
                <a:solidFill>
                  <a:schemeClr val="bg1"/>
                </a:solidFill>
              </a:rPr>
              <a:t> private.</a:t>
            </a:r>
            <a:endParaRPr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88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solidFill>
                  <a:schemeClr val="lt1"/>
                </a:solidFill>
              </a:rPr>
              <a:t>INSTALL GIT &amp; SSH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798" y="704602"/>
            <a:ext cx="5294895" cy="3734194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indent="0"/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setiap</a:t>
            </a:r>
            <a:r>
              <a:rPr lang="en-US" sz="1600" dirty="0">
                <a:solidFill>
                  <a:schemeClr val="bg1"/>
                </a:solidFill>
              </a:rPr>
              <a:t> instance </a:t>
            </a:r>
            <a:r>
              <a:rPr lang="en-US" sz="1600" dirty="0" err="1">
                <a:solidFill>
                  <a:schemeClr val="bg1"/>
                </a:solidFill>
              </a:rPr>
              <a:t>dilakukan</a:t>
            </a:r>
            <a:r>
              <a:rPr lang="en-US" sz="1600" dirty="0">
                <a:solidFill>
                  <a:schemeClr val="bg1"/>
                </a:solidFill>
              </a:rPr>
              <a:t> command "</a:t>
            </a:r>
            <a:r>
              <a:rPr lang="en-US" sz="1600" dirty="0" err="1" smtClean="0">
                <a:solidFill>
                  <a:schemeClr val="bg1"/>
                </a:solidFill>
              </a:rPr>
              <a:t>ssh-keygen</a:t>
            </a:r>
            <a:r>
              <a:rPr lang="en-US" sz="1600" dirty="0" smtClean="0">
                <a:solidFill>
                  <a:schemeClr val="bg1"/>
                </a:solidFill>
              </a:rPr>
              <a:t>”.</a:t>
            </a:r>
            <a:r>
              <a:rPr lang="en-US" sz="1600" dirty="0"/>
              <a:t/>
            </a:r>
            <a:br>
              <a:rPr lang="en-US" sz="1600" dirty="0"/>
            </a:br>
            <a:endParaRPr sz="16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22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solidFill>
                  <a:schemeClr val="lt1"/>
                </a:solidFill>
              </a:rPr>
              <a:t>INSTALL GIT &amp; SSH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798" y="706560"/>
            <a:ext cx="5294895" cy="3730277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indent="0"/>
            <a:r>
              <a:rPr lang="en-US" sz="1600" dirty="0">
                <a:solidFill>
                  <a:schemeClr val="bg1"/>
                </a:solidFill>
              </a:rPr>
              <a:t>C</a:t>
            </a:r>
            <a:r>
              <a:rPr lang="en-US" sz="1600" dirty="0" smtClean="0">
                <a:solidFill>
                  <a:schemeClr val="bg1"/>
                </a:solidFill>
              </a:rPr>
              <a:t>opy </a:t>
            </a:r>
            <a:r>
              <a:rPr lang="en-US" sz="1600" dirty="0" err="1">
                <a:solidFill>
                  <a:schemeClr val="bg1"/>
                </a:solidFill>
              </a:rPr>
              <a:t>isi</a:t>
            </a:r>
            <a:r>
              <a:rPr lang="en-US" sz="1600" dirty="0">
                <a:solidFill>
                  <a:schemeClr val="bg1"/>
                </a:solidFill>
              </a:rPr>
              <a:t> file </a:t>
            </a:r>
            <a:r>
              <a:rPr lang="en-US" sz="1600" dirty="0" err="1">
                <a:solidFill>
                  <a:schemeClr val="bg1"/>
                </a:solidFill>
              </a:rPr>
              <a:t>keygen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untuk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didaftarkan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Github</a:t>
            </a:r>
            <a:endParaRPr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35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solidFill>
                  <a:schemeClr val="lt1"/>
                </a:solidFill>
              </a:rPr>
              <a:t>INSTALL GIT &amp; SSH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02" y="704602"/>
            <a:ext cx="7271288" cy="3734193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269673"/>
            <a:ext cx="3576371" cy="1169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github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klik</a:t>
            </a:r>
            <a:r>
              <a:rPr lang="en-US" sz="1600" dirty="0">
                <a:solidFill>
                  <a:schemeClr val="bg1"/>
                </a:solidFill>
              </a:rPr>
              <a:t> setting, </a:t>
            </a:r>
            <a:r>
              <a:rPr lang="en-US" sz="1600" dirty="0" err="1">
                <a:solidFill>
                  <a:schemeClr val="bg1"/>
                </a:solidFill>
              </a:rPr>
              <a:t>lalu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pilih</a:t>
            </a:r>
            <a:r>
              <a:rPr lang="en-US" sz="1600" dirty="0">
                <a:solidFill>
                  <a:schemeClr val="bg1"/>
                </a:solidFill>
              </a:rPr>
              <a:t> menu "SSH and GPG Keys", </a:t>
            </a:r>
            <a:r>
              <a:rPr lang="en-US" sz="1600" dirty="0" err="1">
                <a:solidFill>
                  <a:schemeClr val="bg1"/>
                </a:solidFill>
              </a:rPr>
              <a:t>lalu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klik</a:t>
            </a:r>
            <a:r>
              <a:rPr lang="en-US" sz="1600" dirty="0">
                <a:solidFill>
                  <a:schemeClr val="bg1"/>
                </a:solidFill>
              </a:rPr>
              <a:t> "New SSH Keys" </a:t>
            </a:r>
            <a:r>
              <a:rPr lang="en-US" sz="1600" dirty="0" err="1">
                <a:solidFill>
                  <a:schemeClr val="bg1"/>
                </a:solidFill>
              </a:rPr>
              <a:t>untuk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menambahkan</a:t>
            </a:r>
            <a:r>
              <a:rPr lang="en-US" sz="1600" dirty="0">
                <a:solidFill>
                  <a:schemeClr val="bg1"/>
                </a:solidFill>
              </a:rPr>
              <a:t> SSH key </a:t>
            </a:r>
            <a:r>
              <a:rPr lang="en-US" sz="1600" dirty="0" err="1">
                <a:solidFill>
                  <a:schemeClr val="bg1"/>
                </a:solidFill>
              </a:rPr>
              <a:t>dari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setiap</a:t>
            </a:r>
            <a:r>
              <a:rPr lang="en-US" sz="1600" dirty="0">
                <a:solidFill>
                  <a:schemeClr val="bg1"/>
                </a:solidFill>
              </a:rPr>
              <a:t> instance.</a:t>
            </a:r>
            <a:endParaRPr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06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solidFill>
                  <a:schemeClr val="lt1"/>
                </a:solidFill>
              </a:rPr>
              <a:t>INSTALL GIT &amp; SSH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02" y="707266"/>
            <a:ext cx="7271288" cy="3728865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269673"/>
            <a:ext cx="3576371" cy="1169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sz="1600" dirty="0">
                <a:solidFill>
                  <a:schemeClr val="bg1"/>
                </a:solidFill>
              </a:rPr>
              <a:t>Paste file </a:t>
            </a:r>
            <a:r>
              <a:rPr lang="en-US" sz="1600" dirty="0" err="1">
                <a:solidFill>
                  <a:schemeClr val="bg1"/>
                </a:solidFill>
              </a:rPr>
              <a:t>keygen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dari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setiap</a:t>
            </a:r>
            <a:r>
              <a:rPr lang="en-US" sz="1600" dirty="0">
                <a:solidFill>
                  <a:schemeClr val="bg1"/>
                </a:solidFill>
              </a:rPr>
              <a:t> instance</a:t>
            </a:r>
            <a:endParaRPr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35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solidFill>
                  <a:schemeClr val="lt1"/>
                </a:solidFill>
              </a:rPr>
              <a:t>INSTALL GIT &amp; SSH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789" y="707266"/>
            <a:ext cx="7260914" cy="3728865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269673"/>
            <a:ext cx="3576371" cy="1169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sz="1600" dirty="0" err="1">
                <a:solidFill>
                  <a:schemeClr val="bg1"/>
                </a:solidFill>
              </a:rPr>
              <a:t>Lalu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muncul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tampilan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berikut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apabila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sudah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semua</a:t>
            </a:r>
            <a:r>
              <a:rPr lang="en-US" sz="1600" dirty="0">
                <a:solidFill>
                  <a:schemeClr val="bg1"/>
                </a:solidFill>
              </a:rPr>
              <a:t> server </a:t>
            </a:r>
            <a:r>
              <a:rPr lang="en-US" sz="1600" dirty="0" err="1">
                <a:solidFill>
                  <a:schemeClr val="bg1"/>
                </a:solidFill>
              </a:rPr>
              <a:t>dilakukan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penambahan</a:t>
            </a:r>
            <a:r>
              <a:rPr lang="en-US" sz="1600" dirty="0">
                <a:solidFill>
                  <a:schemeClr val="bg1"/>
                </a:solidFill>
              </a:rPr>
              <a:t> SSH key.</a:t>
            </a:r>
            <a:endParaRPr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1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solidFill>
                  <a:schemeClr val="lt1"/>
                </a:solidFill>
              </a:rPr>
              <a:t>INSTALL GIT &amp; SSH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779" y="704602"/>
            <a:ext cx="5286932" cy="3734194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indent="0"/>
            <a:r>
              <a:rPr lang="en-US" sz="1600" dirty="0" err="1">
                <a:solidFill>
                  <a:schemeClr val="bg1"/>
                </a:solidFill>
              </a:rPr>
              <a:t>Lalu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lakukan</a:t>
            </a:r>
            <a:r>
              <a:rPr lang="en-US" sz="1600" dirty="0">
                <a:solidFill>
                  <a:schemeClr val="bg1"/>
                </a:solidFill>
              </a:rPr>
              <a:t> "</a:t>
            </a:r>
            <a:r>
              <a:rPr lang="en-US" sz="1600" dirty="0" err="1">
                <a:solidFill>
                  <a:schemeClr val="bg1"/>
                </a:solidFill>
              </a:rPr>
              <a:t>ssh</a:t>
            </a:r>
            <a:r>
              <a:rPr lang="en-US" sz="1600" dirty="0">
                <a:solidFill>
                  <a:schemeClr val="bg1"/>
                </a:solidFill>
              </a:rPr>
              <a:t> -T </a:t>
            </a:r>
            <a:r>
              <a:rPr lang="en-US" sz="1600" dirty="0" err="1" smtClean="0">
                <a:solidFill>
                  <a:schemeClr val="bg1"/>
                </a:solidFill>
              </a:rPr>
              <a:t>git@github.com</a:t>
            </a:r>
            <a:r>
              <a:rPr lang="en-US" sz="1600" dirty="0" smtClean="0">
                <a:solidFill>
                  <a:schemeClr val="bg1"/>
                </a:solidFill>
              </a:rPr>
              <a:t>" </a:t>
            </a:r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semua</a:t>
            </a:r>
            <a:r>
              <a:rPr lang="en-US" sz="1600" dirty="0">
                <a:solidFill>
                  <a:schemeClr val="bg1"/>
                </a:solidFill>
              </a:rPr>
              <a:t> server, </a:t>
            </a:r>
            <a:r>
              <a:rPr lang="en-US" sz="1600" dirty="0" err="1">
                <a:solidFill>
                  <a:schemeClr val="bg1"/>
                </a:solidFill>
              </a:rPr>
              <a:t>untuk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melakukan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autentikasi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  <a:endParaRPr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17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solidFill>
                  <a:schemeClr val="lt1"/>
                </a:solidFill>
              </a:rPr>
              <a:t>INSTALL GIT &amp; SSH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568" y="704602"/>
            <a:ext cx="5281353" cy="3734194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indent="0"/>
            <a:r>
              <a:rPr lang="en-US" sz="1600" dirty="0" err="1">
                <a:solidFill>
                  <a:schemeClr val="tx2"/>
                </a:solidFill>
              </a:rPr>
              <a:t>Lakukan</a:t>
            </a:r>
            <a:r>
              <a:rPr lang="en-US" sz="1600" dirty="0">
                <a:solidFill>
                  <a:schemeClr val="tx2"/>
                </a:solidFill>
              </a:rPr>
              <a:t> clone project frontend </a:t>
            </a:r>
            <a:r>
              <a:rPr lang="en-US" sz="1600" dirty="0" err="1">
                <a:solidFill>
                  <a:schemeClr val="tx2"/>
                </a:solidFill>
              </a:rPr>
              <a:t>dan</a:t>
            </a:r>
            <a:r>
              <a:rPr lang="en-US" sz="1600" dirty="0">
                <a:solidFill>
                  <a:schemeClr val="tx2"/>
                </a:solidFill>
              </a:rPr>
              <a:t> backend, </a:t>
            </a:r>
            <a:r>
              <a:rPr lang="en-US" sz="1600" dirty="0" err="1">
                <a:solidFill>
                  <a:schemeClr val="tx2"/>
                </a:solidFill>
              </a:rPr>
              <a:t>lalu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masuk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direktori</a:t>
            </a:r>
            <a:r>
              <a:rPr lang="en-US" sz="1600" dirty="0">
                <a:solidFill>
                  <a:schemeClr val="tx2"/>
                </a:solidFill>
              </a:rPr>
              <a:t> project.</a:t>
            </a:r>
            <a:endParaRPr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6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solidFill>
                  <a:schemeClr val="lt1"/>
                </a:solidFill>
              </a:rPr>
              <a:t>INSTALL GIT &amp; SSH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568" y="707972"/>
            <a:ext cx="5281353" cy="3727453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indent="0"/>
            <a:r>
              <a:rPr lang="en-US" sz="1600" dirty="0" smtClean="0">
                <a:solidFill>
                  <a:schemeClr val="tx2"/>
                </a:solidFill>
              </a:rPr>
              <a:t>Push </a:t>
            </a:r>
            <a:r>
              <a:rPr lang="en-US" sz="1600" dirty="0">
                <a:solidFill>
                  <a:schemeClr val="tx2"/>
                </a:solidFill>
              </a:rPr>
              <a:t>project </a:t>
            </a:r>
            <a:r>
              <a:rPr lang="en-US" sz="1600" dirty="0" err="1">
                <a:solidFill>
                  <a:schemeClr val="tx2"/>
                </a:solidFill>
              </a:rPr>
              <a:t>tersebut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ke</a:t>
            </a:r>
            <a:r>
              <a:rPr lang="en-US" sz="1600" dirty="0">
                <a:solidFill>
                  <a:schemeClr val="tx2"/>
                </a:solidFill>
              </a:rPr>
              <a:t> repository yang </a:t>
            </a:r>
            <a:r>
              <a:rPr lang="en-US" sz="1600" dirty="0" err="1">
                <a:solidFill>
                  <a:schemeClr val="tx2"/>
                </a:solidFill>
              </a:rPr>
              <a:t>tadi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dibuat</a:t>
            </a:r>
            <a:endParaRPr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67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08269"/>
            </a:gs>
            <a:gs pos="50000">
              <a:srgbClr val="908269">
                <a:lumMod val="100000"/>
              </a:srgbClr>
            </a:gs>
            <a:gs pos="100000">
              <a:schemeClr val="accent5">
                <a:lumMod val="60000"/>
                <a:lumOff val="40000"/>
              </a:schemeClr>
            </a:gs>
          </a:gsLst>
          <a:lin ang="10800000" scaled="0"/>
        </a:gra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5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5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0" dirty="0" smtClean="0">
                <a:solidFill>
                  <a:schemeClr val="lt1"/>
                </a:solidFill>
              </a:rPr>
              <a:t>SETUP DATABASE</a:t>
            </a:r>
            <a:endParaRPr sz="2750" dirty="0">
              <a:solidFill>
                <a:schemeClr val="lt1"/>
              </a:solidFill>
            </a:endParaRPr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 idx="2"/>
          </p:nvPr>
        </p:nvSpPr>
        <p:spPr>
          <a:xfrm>
            <a:off x="7779012" y="4343948"/>
            <a:ext cx="972926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0</a:t>
            </a:r>
            <a:r>
              <a:rPr lang="en-US" dirty="0" smtClean="0">
                <a:solidFill>
                  <a:schemeClr val="lt1"/>
                </a:solidFill>
              </a:rPr>
              <a:t>2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41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ctrTitle" idx="9"/>
          </p:nvPr>
        </p:nvSpPr>
        <p:spPr>
          <a:xfrm>
            <a:off x="7252419" y="0"/>
            <a:ext cx="1891581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rgbClr val="434343"/>
                </a:solidFill>
              </a:rPr>
              <a:t>Task Week 2</a:t>
            </a:r>
            <a:endParaRPr sz="2400" dirty="0">
              <a:solidFill>
                <a:srgbClr val="434343"/>
              </a:solidFill>
            </a:endParaRPr>
          </a:p>
        </p:txBody>
      </p:sp>
      <p:sp>
        <p:nvSpPr>
          <p:cNvPr id="142" name="Google Shape;142;p26"/>
          <p:cNvSpPr/>
          <p:nvPr/>
        </p:nvSpPr>
        <p:spPr>
          <a:xfrm rot="-5400000" flipH="1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subTitle" idx="7"/>
          </p:nvPr>
        </p:nvSpPr>
        <p:spPr>
          <a:xfrm>
            <a:off x="3275419" y="2111861"/>
            <a:ext cx="4922789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7800" indent="-169863">
              <a:buFont typeface="Arial" charset="0"/>
              <a:buChar char="•"/>
            </a:pPr>
            <a:r>
              <a:rPr lang="en-US" dirty="0"/>
              <a:t>Clone application in here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github.com/DumbwaysDotId/housy-backend</a:t>
            </a:r>
            <a:endParaRPr lang="en-US" dirty="0" smtClean="0"/>
          </a:p>
          <a:p>
            <a:pPr marL="177800" indent="-169863">
              <a:buFont typeface="Arial" charset="0"/>
              <a:buChar char="•"/>
            </a:pPr>
            <a:r>
              <a:rPr lang="en-US" dirty="0" smtClean="0"/>
              <a:t>Change </a:t>
            </a:r>
            <a:r>
              <a:rPr lang="en-US" dirty="0"/>
              <a:t>directory to </a:t>
            </a:r>
            <a:r>
              <a:rPr lang="en-US" b="1" dirty="0"/>
              <a:t>backend</a:t>
            </a:r>
            <a:r>
              <a:rPr lang="en-US" dirty="0"/>
              <a:t> and deploy the </a:t>
            </a:r>
            <a:r>
              <a:rPr lang="en-US" dirty="0" smtClean="0"/>
              <a:t>application.</a:t>
            </a:r>
          </a:p>
          <a:p>
            <a:pPr marL="177800" indent="-169863">
              <a:buFont typeface="Arial" charset="0"/>
              <a:buChar char="•"/>
            </a:pPr>
            <a:r>
              <a:rPr lang="en-US" dirty="0" smtClean="0"/>
              <a:t>Import </a:t>
            </a:r>
            <a:r>
              <a:rPr lang="en-US" dirty="0"/>
              <a:t>database with </a:t>
            </a:r>
            <a:r>
              <a:rPr lang="en-US" dirty="0" err="1" smtClean="0"/>
              <a:t>sequelize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44" name="Google Shape;144;p26"/>
          <p:cNvSpPr txBox="1">
            <a:spLocks noGrp="1"/>
          </p:cNvSpPr>
          <p:nvPr>
            <p:ph type="ctrTitle" idx="6"/>
          </p:nvPr>
        </p:nvSpPr>
        <p:spPr>
          <a:xfrm>
            <a:off x="3275421" y="1697762"/>
            <a:ext cx="336126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DEPLOYMENT BACKEND APPLICATION</a:t>
            </a:r>
            <a:endParaRPr dirty="0"/>
          </a:p>
        </p:txBody>
      </p:sp>
      <p:sp>
        <p:nvSpPr>
          <p:cNvPr id="145" name="Google Shape;145;p26"/>
          <p:cNvSpPr txBox="1">
            <a:spLocks noGrp="1"/>
          </p:cNvSpPr>
          <p:nvPr>
            <p:ph type="title" idx="8"/>
          </p:nvPr>
        </p:nvSpPr>
        <p:spPr>
          <a:xfrm>
            <a:off x="1892037" y="1896656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solidFill>
                  <a:schemeClr val="lt1"/>
                </a:solidFill>
              </a:rPr>
              <a:t>03</a:t>
            </a:r>
            <a:endParaRPr sz="4000" dirty="0">
              <a:solidFill>
                <a:schemeClr val="lt1"/>
              </a:solidFill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ctrTitle"/>
          </p:nvPr>
        </p:nvSpPr>
        <p:spPr>
          <a:xfrm>
            <a:off x="3271325" y="24137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INSTALL GIT &amp; SSH KEY</a:t>
            </a:r>
            <a:endParaRPr dirty="0"/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1"/>
          </p:nvPr>
        </p:nvSpPr>
        <p:spPr>
          <a:xfrm>
            <a:off x="3132355" y="487500"/>
            <a:ext cx="5065854" cy="578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133350">
              <a:buFont typeface="Arial" charset="0"/>
              <a:buChar char="•"/>
            </a:pPr>
            <a:r>
              <a:rPr lang="en-US" dirty="0" smtClean="0"/>
              <a:t>Fork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https://github.com/DumbwaysDotId/housy-backend</a:t>
            </a:r>
            <a:r>
              <a:rPr lang="en-US" dirty="0"/>
              <a:t>" to your </a:t>
            </a:r>
            <a:r>
              <a:rPr lang="en-US" dirty="0" err="1" smtClean="0"/>
              <a:t>GitHub</a:t>
            </a:r>
            <a:r>
              <a:rPr lang="en-US" dirty="0" smtClean="0"/>
              <a:t> account.</a:t>
            </a:r>
          </a:p>
          <a:p>
            <a:pPr marL="285750" indent="-133350">
              <a:buFont typeface="Arial" charset="0"/>
              <a:buChar char="•"/>
            </a:pPr>
            <a:r>
              <a:rPr lang="en-US" dirty="0" smtClean="0"/>
              <a:t>Create </a:t>
            </a:r>
            <a:r>
              <a:rPr lang="en-US" dirty="0"/>
              <a:t>SSH Key for the </a:t>
            </a:r>
            <a:r>
              <a:rPr lang="en-US" dirty="0" err="1" smtClean="0"/>
              <a:t>Git</a:t>
            </a:r>
            <a:endParaRPr lang="en-US" dirty="0"/>
          </a:p>
          <a:p>
            <a:pPr marL="285750" indent="-133350">
              <a:buFont typeface="Arial" charset="0"/>
              <a:buChar char="•"/>
            </a:pP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on the server can </a:t>
            </a:r>
            <a:r>
              <a:rPr lang="en-US" dirty="0" err="1"/>
              <a:t>git</a:t>
            </a:r>
            <a:r>
              <a:rPr lang="en-US" dirty="0"/>
              <a:t> pull, </a:t>
            </a:r>
            <a:r>
              <a:rPr lang="en-US" dirty="0" err="1"/>
              <a:t>git</a:t>
            </a:r>
            <a:r>
              <a:rPr lang="en-US" dirty="0"/>
              <a:t> commit, </a:t>
            </a:r>
            <a:r>
              <a:rPr lang="en-US" dirty="0" err="1"/>
              <a:t>git</a:t>
            </a:r>
            <a:r>
              <a:rPr lang="en-US" dirty="0"/>
              <a:t> push without username &amp; password</a:t>
            </a:r>
          </a:p>
        </p:txBody>
      </p:sp>
      <p:sp>
        <p:nvSpPr>
          <p:cNvPr id="148" name="Google Shape;148;p26"/>
          <p:cNvSpPr txBox="1">
            <a:spLocks noGrp="1"/>
          </p:cNvSpPr>
          <p:nvPr>
            <p:ph type="title" idx="2"/>
          </p:nvPr>
        </p:nvSpPr>
        <p:spPr>
          <a:xfrm>
            <a:off x="1892037" y="227306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solidFill>
                  <a:schemeClr val="lt1"/>
                </a:solidFill>
              </a:rPr>
              <a:t>01</a:t>
            </a:r>
            <a:endParaRPr sz="4000" dirty="0">
              <a:solidFill>
                <a:schemeClr val="lt1"/>
              </a:solidFill>
            </a:endParaRPr>
          </a:p>
        </p:txBody>
      </p:sp>
      <p:sp>
        <p:nvSpPr>
          <p:cNvPr id="149" name="Google Shape;149;p26"/>
          <p:cNvSpPr txBox="1">
            <a:spLocks noGrp="1"/>
          </p:cNvSpPr>
          <p:nvPr>
            <p:ph type="ctrTitle" idx="3"/>
          </p:nvPr>
        </p:nvSpPr>
        <p:spPr>
          <a:xfrm>
            <a:off x="3272687" y="86095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SETUP DATABASE</a:t>
            </a:r>
            <a:endParaRPr dirty="0"/>
          </a:p>
        </p:txBody>
      </p:sp>
      <p:sp>
        <p:nvSpPr>
          <p:cNvPr id="150" name="Google Shape;150;p26"/>
          <p:cNvSpPr txBox="1">
            <a:spLocks noGrp="1"/>
          </p:cNvSpPr>
          <p:nvPr>
            <p:ph type="subTitle" idx="4"/>
          </p:nvPr>
        </p:nvSpPr>
        <p:spPr>
          <a:xfrm>
            <a:off x="3272682" y="1275523"/>
            <a:ext cx="3316378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7800" indent="-169863">
              <a:buFont typeface="Arial" charset="0"/>
              <a:buChar char="•"/>
            </a:pPr>
            <a:r>
              <a:rPr lang="en-US" dirty="0"/>
              <a:t>Create new instance for </a:t>
            </a:r>
            <a:r>
              <a:rPr lang="en-US" dirty="0" smtClean="0"/>
              <a:t>Backend</a:t>
            </a:r>
          </a:p>
          <a:p>
            <a:pPr marL="177800" indent="-169863">
              <a:buFont typeface="Arial" charset="0"/>
              <a:buChar char="•"/>
            </a:pPr>
            <a:r>
              <a:rPr lang="en-US" dirty="0" smtClean="0"/>
              <a:t>Install </a:t>
            </a:r>
            <a:r>
              <a:rPr lang="en-US" dirty="0"/>
              <a:t>database on the </a:t>
            </a:r>
            <a:r>
              <a:rPr lang="en-US" dirty="0" smtClean="0"/>
              <a:t>server</a:t>
            </a:r>
          </a:p>
          <a:p>
            <a:pPr marL="177800" indent="-169863">
              <a:buFont typeface="Arial" charset="0"/>
              <a:buChar char="•"/>
            </a:pPr>
            <a:r>
              <a:rPr lang="en-US" dirty="0" smtClean="0"/>
              <a:t>Can </a:t>
            </a:r>
            <a:r>
              <a:rPr lang="en-US" dirty="0"/>
              <a:t>remote on the database from the </a:t>
            </a:r>
            <a:r>
              <a:rPr lang="en-US" dirty="0" smtClean="0"/>
              <a:t>client</a:t>
            </a:r>
          </a:p>
          <a:p>
            <a:pPr marL="177800" indent="-169863">
              <a:buFont typeface="Arial" charset="0"/>
              <a:buChar char="•"/>
            </a:pPr>
            <a:r>
              <a:rPr lang="en-US" dirty="0"/>
              <a:t>Setup security group with private </a:t>
            </a:r>
            <a:r>
              <a:rPr lang="en-US" dirty="0" smtClean="0"/>
              <a:t>IP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26"/>
          <p:cNvSpPr txBox="1">
            <a:spLocks noGrp="1"/>
          </p:cNvSpPr>
          <p:nvPr>
            <p:ph type="title" idx="5"/>
          </p:nvPr>
        </p:nvSpPr>
        <p:spPr>
          <a:xfrm>
            <a:off x="1892037" y="1061981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solidFill>
                  <a:schemeClr val="lt1"/>
                </a:solidFill>
              </a:rPr>
              <a:t>02</a:t>
            </a:r>
            <a:endParaRPr sz="4000" dirty="0">
              <a:solidFill>
                <a:schemeClr val="lt1"/>
              </a:solidFill>
            </a:endParaRPr>
          </a:p>
        </p:txBody>
      </p:sp>
      <p:sp>
        <p:nvSpPr>
          <p:cNvPr id="152" name="Google Shape;152;p26"/>
          <p:cNvSpPr txBox="1">
            <a:spLocks noGrp="1"/>
          </p:cNvSpPr>
          <p:nvPr>
            <p:ph type="ctrTitle" idx="13"/>
          </p:nvPr>
        </p:nvSpPr>
        <p:spPr>
          <a:xfrm>
            <a:off x="3275421" y="2534575"/>
            <a:ext cx="3976997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REVERSE PROXY FOR BACKEND APPLICATION</a:t>
            </a:r>
            <a:endParaRPr dirty="0"/>
          </a:p>
        </p:txBody>
      </p:sp>
      <p:sp>
        <p:nvSpPr>
          <p:cNvPr id="153" name="Google Shape;153;p26"/>
          <p:cNvSpPr txBox="1">
            <a:spLocks noGrp="1"/>
          </p:cNvSpPr>
          <p:nvPr>
            <p:ph type="subTitle" idx="14"/>
          </p:nvPr>
        </p:nvSpPr>
        <p:spPr>
          <a:xfrm>
            <a:off x="3275420" y="2948198"/>
            <a:ext cx="4922788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7800" indent="-169863">
              <a:buFont typeface="Arial" charset="0"/>
              <a:buChar char="•"/>
            </a:pPr>
            <a:r>
              <a:rPr lang="en-US" dirty="0"/>
              <a:t>Update and upgrade the operating </a:t>
            </a:r>
            <a:r>
              <a:rPr lang="en-US" dirty="0" smtClean="0"/>
              <a:t>system.</a:t>
            </a:r>
          </a:p>
          <a:p>
            <a:pPr marL="177800" indent="-169863">
              <a:buFont typeface="Arial" charset="0"/>
              <a:buChar char="•"/>
            </a:pPr>
            <a:r>
              <a:rPr lang="en-US" dirty="0" smtClean="0"/>
              <a:t>Install </a:t>
            </a:r>
            <a:r>
              <a:rPr lang="en-US" dirty="0"/>
              <a:t>web server for reverse </a:t>
            </a:r>
            <a:r>
              <a:rPr lang="en-US" dirty="0" smtClean="0"/>
              <a:t>proxy.</a:t>
            </a:r>
          </a:p>
          <a:p>
            <a:pPr marL="177800" indent="-169863">
              <a:buFont typeface="Arial" charset="0"/>
              <a:buChar char="•"/>
            </a:pPr>
            <a:r>
              <a:rPr lang="en-US" dirty="0" smtClean="0"/>
              <a:t>Create </a:t>
            </a:r>
            <a:r>
              <a:rPr lang="en-US" dirty="0"/>
              <a:t>reverse proxy from application with port 5000 to port </a:t>
            </a:r>
            <a:r>
              <a:rPr lang="en-US" dirty="0" smtClean="0"/>
              <a:t>80.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 idx="15"/>
          </p:nvPr>
        </p:nvSpPr>
        <p:spPr>
          <a:xfrm>
            <a:off x="1892037" y="2731331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solidFill>
                  <a:schemeClr val="lt1"/>
                </a:solidFill>
              </a:rPr>
              <a:t>04</a:t>
            </a:r>
            <a:endParaRPr sz="4000" dirty="0">
              <a:solidFill>
                <a:schemeClr val="lt1"/>
              </a:solidFill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ctrTitle" idx="16"/>
          </p:nvPr>
        </p:nvSpPr>
        <p:spPr>
          <a:xfrm>
            <a:off x="3275422" y="3371387"/>
            <a:ext cx="413839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CUSTOM DOMAIN FOR BACKEND APPLICATION</a:t>
            </a:r>
            <a:endParaRPr dirty="0"/>
          </a:p>
        </p:txBody>
      </p:sp>
      <p:sp>
        <p:nvSpPr>
          <p:cNvPr id="156" name="Google Shape;156;p26"/>
          <p:cNvSpPr txBox="1">
            <a:spLocks noGrp="1"/>
          </p:cNvSpPr>
          <p:nvPr>
            <p:ph type="subTitle" idx="17"/>
          </p:nvPr>
        </p:nvSpPr>
        <p:spPr>
          <a:xfrm>
            <a:off x="3275420" y="3784536"/>
            <a:ext cx="4922788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7800" indent="-169863">
              <a:buFont typeface="Arial" charset="0"/>
              <a:buChar char="•"/>
            </a:pPr>
            <a:r>
              <a:rPr lang="en-US" dirty="0"/>
              <a:t>Setup subdomain for the application </a:t>
            </a:r>
            <a:r>
              <a:rPr lang="en-US" b="1" dirty="0" err="1"/>
              <a:t>api.name.instructype.com</a:t>
            </a:r>
            <a:endParaRPr lang="en-US" dirty="0"/>
          </a:p>
        </p:txBody>
      </p:sp>
      <p:sp>
        <p:nvSpPr>
          <p:cNvPr id="157" name="Google Shape;157;p26"/>
          <p:cNvSpPr txBox="1">
            <a:spLocks noGrp="1"/>
          </p:cNvSpPr>
          <p:nvPr>
            <p:ph type="title" idx="18"/>
          </p:nvPr>
        </p:nvSpPr>
        <p:spPr>
          <a:xfrm>
            <a:off x="1892037" y="3566006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solidFill>
                  <a:schemeClr val="lt1"/>
                </a:solidFill>
              </a:rPr>
              <a:t>05</a:t>
            </a:r>
            <a:endParaRPr sz="4000" dirty="0">
              <a:solidFill>
                <a:schemeClr val="lt1"/>
              </a:solidFill>
            </a:endParaRPr>
          </a:p>
        </p:txBody>
      </p:sp>
      <p:sp>
        <p:nvSpPr>
          <p:cNvPr id="19" name="Google Shape;157;p26"/>
          <p:cNvSpPr txBox="1">
            <a:spLocks/>
          </p:cNvSpPr>
          <p:nvPr/>
        </p:nvSpPr>
        <p:spPr>
          <a:xfrm>
            <a:off x="1892037" y="4356936"/>
            <a:ext cx="1573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vvic"/>
              <a:buNone/>
              <a:defRPr sz="4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is-IS" sz="4000" dirty="0" smtClean="0">
                <a:solidFill>
                  <a:schemeClr val="lt1"/>
                </a:solidFill>
              </a:rPr>
              <a:t>06</a:t>
            </a:r>
            <a:endParaRPr lang="is-IS" sz="4000" dirty="0">
              <a:solidFill>
                <a:schemeClr val="lt1"/>
              </a:solidFill>
            </a:endParaRPr>
          </a:p>
        </p:txBody>
      </p:sp>
      <p:sp>
        <p:nvSpPr>
          <p:cNvPr id="20" name="Google Shape;155;p26"/>
          <p:cNvSpPr txBox="1">
            <a:spLocks/>
          </p:cNvSpPr>
          <p:nvPr/>
        </p:nvSpPr>
        <p:spPr>
          <a:xfrm>
            <a:off x="3275422" y="4147272"/>
            <a:ext cx="413839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en-US" dirty="0" smtClean="0"/>
              <a:t>SSL CONFIGURATION FOR BACKEND APPLICATION</a:t>
            </a:r>
            <a:endParaRPr lang="es" dirty="0"/>
          </a:p>
        </p:txBody>
      </p:sp>
      <p:sp>
        <p:nvSpPr>
          <p:cNvPr id="21" name="Google Shape;156;p26"/>
          <p:cNvSpPr txBox="1">
            <a:spLocks/>
          </p:cNvSpPr>
          <p:nvPr/>
        </p:nvSpPr>
        <p:spPr>
          <a:xfrm>
            <a:off x="3275420" y="4560421"/>
            <a:ext cx="4922788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171450" indent="-171450">
              <a:buFont typeface="Arial" charset="0"/>
              <a:buChar char="•"/>
            </a:pPr>
            <a:r>
              <a:rPr lang="en-US" dirty="0"/>
              <a:t>The applications can access from </a:t>
            </a:r>
            <a:r>
              <a:rPr lang="en-US" b="1" dirty="0"/>
              <a:t>https://</a:t>
            </a:r>
            <a:r>
              <a:rPr lang="en-US" dirty="0" err="1"/>
              <a:t>api.name.instructype.com</a:t>
            </a:r>
            <a:endParaRPr lang="en-US" dirty="0"/>
          </a:p>
          <a:p>
            <a:pPr marL="0" indent="0"/>
            <a:endParaRPr lang="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sz="1600" dirty="0" err="1">
                <a:solidFill>
                  <a:schemeClr val="bg1"/>
                </a:solidFill>
              </a:rPr>
              <a:t>Lakukan</a:t>
            </a:r>
            <a:r>
              <a:rPr lang="en-US" sz="1600" dirty="0">
                <a:solidFill>
                  <a:schemeClr val="bg1"/>
                </a:solidFill>
              </a:rPr>
              <a:t> update </a:t>
            </a:r>
            <a:r>
              <a:rPr lang="en-US" sz="1600" dirty="0" err="1">
                <a:solidFill>
                  <a:schemeClr val="bg1"/>
                </a:solidFill>
              </a:rPr>
              <a:t>dan</a:t>
            </a:r>
            <a:r>
              <a:rPr lang="en-US" sz="1600" dirty="0">
                <a:solidFill>
                  <a:schemeClr val="bg1"/>
                </a:solidFill>
              </a:rPr>
              <a:t> upgrade </a:t>
            </a:r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instance database.</a:t>
            </a: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6186271" y="2122750"/>
            <a:ext cx="3740376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SETUP DATABASE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" y="701512"/>
            <a:ext cx="7242004" cy="374037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9" y="3078466"/>
            <a:ext cx="3684147" cy="1274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sz="1600" dirty="0">
                <a:solidFill>
                  <a:schemeClr val="bg1"/>
                </a:solidFill>
              </a:rPr>
              <a:t>Install </a:t>
            </a:r>
            <a:r>
              <a:rPr lang="en-US" sz="1600" dirty="0" err="1">
                <a:solidFill>
                  <a:schemeClr val="bg1"/>
                </a:solidFill>
              </a:rPr>
              <a:t>mysql</a:t>
            </a:r>
            <a:r>
              <a:rPr lang="en-US" sz="1600" dirty="0">
                <a:solidFill>
                  <a:schemeClr val="bg1"/>
                </a:solidFill>
              </a:rPr>
              <a:t> kali </a:t>
            </a:r>
            <a:r>
              <a:rPr lang="en-US" sz="1600" dirty="0" err="1">
                <a:solidFill>
                  <a:schemeClr val="bg1"/>
                </a:solidFill>
              </a:rPr>
              <a:t>ini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tidak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menggunakan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metode</a:t>
            </a:r>
            <a:r>
              <a:rPr lang="en-US" sz="1600" dirty="0">
                <a:solidFill>
                  <a:schemeClr val="bg1"/>
                </a:solidFill>
              </a:rPr>
              <a:t> apt, </a:t>
            </a:r>
            <a:r>
              <a:rPr lang="en-US" sz="1600" dirty="0" err="1">
                <a:solidFill>
                  <a:schemeClr val="bg1"/>
                </a:solidFill>
              </a:rPr>
              <a:t>tetapi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mendownload</a:t>
            </a:r>
            <a:r>
              <a:rPr lang="en-US" sz="1600" dirty="0">
                <a:solidFill>
                  <a:schemeClr val="bg1"/>
                </a:solidFill>
              </a:rPr>
              <a:t> file .deb </a:t>
            </a:r>
            <a:r>
              <a:rPr lang="en-US" sz="1600" dirty="0" err="1">
                <a:solidFill>
                  <a:schemeClr val="bg1"/>
                </a:solidFill>
              </a:rPr>
              <a:t>nya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secara</a:t>
            </a:r>
            <a:r>
              <a:rPr lang="en-US" sz="1600" dirty="0">
                <a:solidFill>
                  <a:schemeClr val="bg1"/>
                </a:solidFill>
              </a:rPr>
              <a:t> manual. Download </a:t>
            </a:r>
            <a:r>
              <a:rPr lang="en-US" sz="1600" dirty="0" err="1">
                <a:solidFill>
                  <a:schemeClr val="bg1"/>
                </a:solidFill>
              </a:rPr>
              <a:t>terlebih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dahulu</a:t>
            </a:r>
            <a:r>
              <a:rPr lang="en-US" sz="1600" dirty="0">
                <a:solidFill>
                  <a:schemeClr val="bg1"/>
                </a:solidFill>
              </a:rPr>
              <a:t> file .deb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wget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6186271" y="2122750"/>
            <a:ext cx="3740376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SETUP DATABASE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17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" y="714776"/>
            <a:ext cx="7242004" cy="3713848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9" y="3078466"/>
            <a:ext cx="3684147" cy="1274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sz="1600" dirty="0">
                <a:solidFill>
                  <a:schemeClr val="bg1"/>
                </a:solidFill>
              </a:rPr>
              <a:t>Install </a:t>
            </a:r>
            <a:r>
              <a:rPr lang="en-US" sz="1600" dirty="0" err="1">
                <a:solidFill>
                  <a:schemeClr val="bg1"/>
                </a:solidFill>
              </a:rPr>
              <a:t>mysql</a:t>
            </a:r>
            <a:r>
              <a:rPr lang="en-US" sz="1600" dirty="0">
                <a:solidFill>
                  <a:schemeClr val="bg1"/>
                </a:solidFill>
              </a:rPr>
              <a:t> kali </a:t>
            </a:r>
            <a:r>
              <a:rPr lang="en-US" sz="1600" dirty="0" err="1">
                <a:solidFill>
                  <a:schemeClr val="bg1"/>
                </a:solidFill>
              </a:rPr>
              <a:t>ini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tidak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menggunakan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metode</a:t>
            </a:r>
            <a:r>
              <a:rPr lang="en-US" sz="1600" dirty="0">
                <a:solidFill>
                  <a:schemeClr val="bg1"/>
                </a:solidFill>
              </a:rPr>
              <a:t> apt, </a:t>
            </a:r>
            <a:r>
              <a:rPr lang="en-US" sz="1600" dirty="0" err="1">
                <a:solidFill>
                  <a:schemeClr val="bg1"/>
                </a:solidFill>
              </a:rPr>
              <a:t>tetapi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mendownload</a:t>
            </a:r>
            <a:r>
              <a:rPr lang="en-US" sz="1600" dirty="0">
                <a:solidFill>
                  <a:schemeClr val="bg1"/>
                </a:solidFill>
              </a:rPr>
              <a:t> file .deb </a:t>
            </a:r>
            <a:r>
              <a:rPr lang="en-US" sz="1600" dirty="0" err="1">
                <a:solidFill>
                  <a:schemeClr val="bg1"/>
                </a:solidFill>
              </a:rPr>
              <a:t>nya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secara</a:t>
            </a:r>
            <a:r>
              <a:rPr lang="en-US" sz="1600" dirty="0">
                <a:solidFill>
                  <a:schemeClr val="bg1"/>
                </a:solidFill>
              </a:rPr>
              <a:t> manual. Download </a:t>
            </a:r>
            <a:r>
              <a:rPr lang="en-US" sz="1600" dirty="0" err="1">
                <a:solidFill>
                  <a:schemeClr val="bg1"/>
                </a:solidFill>
              </a:rPr>
              <a:t>terlebih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dahulu</a:t>
            </a:r>
            <a:r>
              <a:rPr lang="en-US" sz="1600" dirty="0">
                <a:solidFill>
                  <a:schemeClr val="bg1"/>
                </a:solidFill>
              </a:rPr>
              <a:t> file .deb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wget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6186271" y="2122750"/>
            <a:ext cx="3740376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SETUP DATABASE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34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09" y="714776"/>
            <a:ext cx="5233581" cy="3713848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9" y="3078466"/>
            <a:ext cx="3684147" cy="1274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sz="1600" dirty="0">
                <a:solidFill>
                  <a:schemeClr val="bg1"/>
                </a:solidFill>
              </a:rPr>
              <a:t>Install </a:t>
            </a:r>
            <a:r>
              <a:rPr lang="en-US" sz="1600" dirty="0" err="1">
                <a:solidFill>
                  <a:schemeClr val="bg1"/>
                </a:solidFill>
              </a:rPr>
              <a:t>mysql</a:t>
            </a:r>
            <a:r>
              <a:rPr lang="en-US" sz="1600" dirty="0">
                <a:solidFill>
                  <a:schemeClr val="bg1"/>
                </a:solidFill>
              </a:rPr>
              <a:t> kali </a:t>
            </a:r>
            <a:r>
              <a:rPr lang="en-US" sz="1600" dirty="0" err="1">
                <a:solidFill>
                  <a:schemeClr val="bg1"/>
                </a:solidFill>
              </a:rPr>
              <a:t>ini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tidak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menggunakan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metode</a:t>
            </a:r>
            <a:r>
              <a:rPr lang="en-US" sz="1600" dirty="0">
                <a:solidFill>
                  <a:schemeClr val="bg1"/>
                </a:solidFill>
              </a:rPr>
              <a:t> apt, </a:t>
            </a:r>
            <a:r>
              <a:rPr lang="en-US" sz="1600" dirty="0" err="1">
                <a:solidFill>
                  <a:schemeClr val="bg1"/>
                </a:solidFill>
              </a:rPr>
              <a:t>tetapi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mendownload</a:t>
            </a:r>
            <a:r>
              <a:rPr lang="en-US" sz="1600" dirty="0">
                <a:solidFill>
                  <a:schemeClr val="bg1"/>
                </a:solidFill>
              </a:rPr>
              <a:t> file .deb </a:t>
            </a:r>
            <a:r>
              <a:rPr lang="en-US" sz="1600" dirty="0" err="1">
                <a:solidFill>
                  <a:schemeClr val="bg1"/>
                </a:solidFill>
              </a:rPr>
              <a:t>nya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secara</a:t>
            </a:r>
            <a:r>
              <a:rPr lang="en-US" sz="1600" dirty="0">
                <a:solidFill>
                  <a:schemeClr val="bg1"/>
                </a:solidFill>
              </a:rPr>
              <a:t> manual. Download </a:t>
            </a:r>
            <a:r>
              <a:rPr lang="en-US" sz="1600" dirty="0" err="1">
                <a:solidFill>
                  <a:schemeClr val="bg1"/>
                </a:solidFill>
              </a:rPr>
              <a:t>terlebih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dahulu</a:t>
            </a:r>
            <a:r>
              <a:rPr lang="en-US" sz="1600" dirty="0">
                <a:solidFill>
                  <a:schemeClr val="bg1"/>
                </a:solidFill>
              </a:rPr>
              <a:t> file .deb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wget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6186271" y="2122750"/>
            <a:ext cx="3740376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SETUP DATABASE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53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09" y="720108"/>
            <a:ext cx="5233581" cy="370318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" indent="-9525"/>
            <a:r>
              <a:rPr lang="en-US" sz="1600" dirty="0" err="1">
                <a:solidFill>
                  <a:schemeClr val="bg1"/>
                </a:solidFill>
              </a:rPr>
              <a:t>Setelah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itu</a:t>
            </a:r>
            <a:r>
              <a:rPr lang="en-US" sz="1600" dirty="0">
                <a:solidFill>
                  <a:schemeClr val="bg1"/>
                </a:solidFill>
              </a:rPr>
              <a:t> install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command "</a:t>
            </a:r>
            <a:r>
              <a:rPr lang="en-US" sz="1600" dirty="0" err="1">
                <a:solidFill>
                  <a:schemeClr val="bg1"/>
                </a:solidFill>
              </a:rPr>
              <a:t>dpkg</a:t>
            </a:r>
            <a:r>
              <a:rPr lang="en-US" sz="1600" dirty="0">
                <a:solidFill>
                  <a:schemeClr val="bg1"/>
                </a:solidFill>
              </a:rPr>
              <a:t> -</a:t>
            </a:r>
            <a:r>
              <a:rPr lang="en-US" sz="1600" dirty="0" err="1">
                <a:solidFill>
                  <a:schemeClr val="bg1"/>
                </a:solidFill>
              </a:rPr>
              <a:t>i</a:t>
            </a:r>
            <a:r>
              <a:rPr lang="en-US" sz="1600" dirty="0">
                <a:solidFill>
                  <a:schemeClr val="bg1"/>
                </a:solidFill>
              </a:rPr>
              <a:t>". </a:t>
            </a:r>
            <a:r>
              <a:rPr lang="en-US" sz="1600" dirty="0" err="1">
                <a:solidFill>
                  <a:schemeClr val="bg1"/>
                </a:solidFill>
              </a:rPr>
              <a:t>Lalu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plih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versi</a:t>
            </a:r>
            <a:r>
              <a:rPr lang="en-US" sz="1600" dirty="0">
                <a:solidFill>
                  <a:schemeClr val="bg1"/>
                </a:solidFill>
              </a:rPr>
              <a:t> yang 5.7. </a:t>
            </a: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6186271" y="2122750"/>
            <a:ext cx="3740376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SETUP DATABASE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47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71" y="720108"/>
            <a:ext cx="5184456" cy="370318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" indent="-9525"/>
            <a:r>
              <a:rPr lang="en-US" sz="1600" dirty="0" err="1">
                <a:solidFill>
                  <a:schemeClr val="bg1"/>
                </a:solidFill>
              </a:rPr>
              <a:t>Setelah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itu</a:t>
            </a:r>
            <a:r>
              <a:rPr lang="en-US" sz="1600" dirty="0">
                <a:solidFill>
                  <a:schemeClr val="bg1"/>
                </a:solidFill>
              </a:rPr>
              <a:t> install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command "</a:t>
            </a:r>
            <a:r>
              <a:rPr lang="en-US" sz="1600" dirty="0" err="1">
                <a:solidFill>
                  <a:schemeClr val="bg1"/>
                </a:solidFill>
              </a:rPr>
              <a:t>dpkg</a:t>
            </a:r>
            <a:r>
              <a:rPr lang="en-US" sz="1600" dirty="0">
                <a:solidFill>
                  <a:schemeClr val="bg1"/>
                </a:solidFill>
              </a:rPr>
              <a:t> -</a:t>
            </a:r>
            <a:r>
              <a:rPr lang="en-US" sz="1600" dirty="0" err="1">
                <a:solidFill>
                  <a:schemeClr val="bg1"/>
                </a:solidFill>
              </a:rPr>
              <a:t>i</a:t>
            </a:r>
            <a:r>
              <a:rPr lang="en-US" sz="1600" dirty="0">
                <a:solidFill>
                  <a:schemeClr val="bg1"/>
                </a:solidFill>
              </a:rPr>
              <a:t>". </a:t>
            </a:r>
            <a:r>
              <a:rPr lang="en-US" sz="1600" dirty="0" err="1">
                <a:solidFill>
                  <a:schemeClr val="bg1"/>
                </a:solidFill>
              </a:rPr>
              <a:t>Lalu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plih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versi</a:t>
            </a:r>
            <a:r>
              <a:rPr lang="en-US" sz="1600" dirty="0">
                <a:solidFill>
                  <a:schemeClr val="bg1"/>
                </a:solidFill>
              </a:rPr>
              <a:t> yang 5.7. </a:t>
            </a: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6186271" y="2122750"/>
            <a:ext cx="3740376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SETUP DATABASE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48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71" y="731451"/>
            <a:ext cx="5184456" cy="368049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" indent="-9525"/>
            <a:r>
              <a:rPr lang="en-US" sz="1600" dirty="0" err="1">
                <a:solidFill>
                  <a:schemeClr val="bg1"/>
                </a:solidFill>
              </a:rPr>
              <a:t>Setelah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itu</a:t>
            </a:r>
            <a:r>
              <a:rPr lang="en-US" sz="1600" dirty="0">
                <a:solidFill>
                  <a:schemeClr val="bg1"/>
                </a:solidFill>
              </a:rPr>
              <a:t> install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command "</a:t>
            </a:r>
            <a:r>
              <a:rPr lang="en-US" sz="1600" dirty="0" err="1">
                <a:solidFill>
                  <a:schemeClr val="bg1"/>
                </a:solidFill>
              </a:rPr>
              <a:t>dpkg</a:t>
            </a:r>
            <a:r>
              <a:rPr lang="en-US" sz="1600" dirty="0">
                <a:solidFill>
                  <a:schemeClr val="bg1"/>
                </a:solidFill>
              </a:rPr>
              <a:t> -</a:t>
            </a:r>
            <a:r>
              <a:rPr lang="en-US" sz="1600" dirty="0" err="1">
                <a:solidFill>
                  <a:schemeClr val="bg1"/>
                </a:solidFill>
              </a:rPr>
              <a:t>i</a:t>
            </a:r>
            <a:r>
              <a:rPr lang="en-US" sz="1600" dirty="0">
                <a:solidFill>
                  <a:schemeClr val="bg1"/>
                </a:solidFill>
              </a:rPr>
              <a:t>". </a:t>
            </a:r>
            <a:r>
              <a:rPr lang="en-US" sz="1600" dirty="0" err="1">
                <a:solidFill>
                  <a:schemeClr val="bg1"/>
                </a:solidFill>
              </a:rPr>
              <a:t>Lalu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plih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versi</a:t>
            </a:r>
            <a:r>
              <a:rPr lang="en-US" sz="1600" dirty="0">
                <a:solidFill>
                  <a:schemeClr val="bg1"/>
                </a:solidFill>
              </a:rPr>
              <a:t> yang 5.7. </a:t>
            </a: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6186271" y="2122750"/>
            <a:ext cx="3740376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SETUP DATABASE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99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41" y="731451"/>
            <a:ext cx="5178916" cy="368049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" indent="0"/>
            <a:r>
              <a:rPr lang="en-US" sz="1600" dirty="0" err="1">
                <a:solidFill>
                  <a:schemeClr val="bg1"/>
                </a:solidFill>
              </a:rPr>
              <a:t>Setelah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menentukan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versi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mysql</a:t>
            </a:r>
            <a:r>
              <a:rPr lang="en-US" sz="1600" dirty="0">
                <a:solidFill>
                  <a:schemeClr val="bg1"/>
                </a:solidFill>
              </a:rPr>
              <a:t>, install </a:t>
            </a:r>
            <a:r>
              <a:rPr lang="en-US" sz="1600" dirty="0" err="1">
                <a:solidFill>
                  <a:schemeClr val="bg1"/>
                </a:solidFill>
              </a:rPr>
              <a:t>mysql</a:t>
            </a:r>
            <a:r>
              <a:rPr lang="en-US" sz="1600" dirty="0">
                <a:solidFill>
                  <a:schemeClr val="bg1"/>
                </a:solidFill>
              </a:rPr>
              <a:t>-server </a:t>
            </a:r>
            <a:r>
              <a:rPr lang="en-US" sz="1600" dirty="0" err="1">
                <a:solidFill>
                  <a:schemeClr val="bg1"/>
                </a:solidFill>
              </a:rPr>
              <a:t>dan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mysql</a:t>
            </a:r>
            <a:r>
              <a:rPr lang="en-US" sz="1600" dirty="0">
                <a:solidFill>
                  <a:schemeClr val="bg1"/>
                </a:solidFill>
              </a:rPr>
              <a:t>-client.</a:t>
            </a: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6186271" y="2122750"/>
            <a:ext cx="3740376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SETUP DATABASE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08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41" y="749316"/>
            <a:ext cx="5178916" cy="364476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" indent="0"/>
            <a:r>
              <a:rPr lang="en-US" sz="1600" dirty="0" err="1">
                <a:solidFill>
                  <a:schemeClr val="bg1"/>
                </a:solidFill>
              </a:rPr>
              <a:t>Coba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masuk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ke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mysql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perintah</a:t>
            </a:r>
            <a:r>
              <a:rPr lang="en-US" sz="1600" dirty="0">
                <a:solidFill>
                  <a:schemeClr val="bg1"/>
                </a:solidFill>
              </a:rPr>
              <a:t> "</a:t>
            </a:r>
            <a:r>
              <a:rPr lang="en-US" sz="1600" dirty="0" err="1">
                <a:solidFill>
                  <a:schemeClr val="bg1"/>
                </a:solidFill>
              </a:rPr>
              <a:t>mysql</a:t>
            </a:r>
            <a:r>
              <a:rPr lang="en-US" sz="1600" dirty="0">
                <a:solidFill>
                  <a:schemeClr val="bg1"/>
                </a:solidFill>
              </a:rPr>
              <a:t> -u root -</a:t>
            </a:r>
            <a:r>
              <a:rPr lang="en-US" sz="1600" dirty="0" smtClean="0">
                <a:solidFill>
                  <a:schemeClr val="bg1"/>
                </a:solidFill>
              </a:rPr>
              <a:t>p”.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6186271" y="2122750"/>
            <a:ext cx="3740376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SETUP DATABASE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6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337" y="749316"/>
            <a:ext cx="5141723" cy="364476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" indent="0"/>
            <a:r>
              <a:rPr lang="en-US" sz="1600" dirty="0" err="1">
                <a:solidFill>
                  <a:schemeClr val="bg1"/>
                </a:solidFill>
              </a:rPr>
              <a:t>Setelah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masuk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buat</a:t>
            </a:r>
            <a:r>
              <a:rPr lang="en-US" sz="1600" dirty="0">
                <a:solidFill>
                  <a:schemeClr val="bg1"/>
                </a:solidFill>
              </a:rPr>
              <a:t> database </a:t>
            </a:r>
            <a:r>
              <a:rPr lang="en-US" sz="1600" dirty="0" err="1">
                <a:solidFill>
                  <a:schemeClr val="bg1"/>
                </a:solidFill>
              </a:rPr>
              <a:t>untuk</a:t>
            </a:r>
            <a:r>
              <a:rPr lang="en-US" sz="1600" dirty="0">
                <a:solidFill>
                  <a:schemeClr val="bg1"/>
                </a:solidFill>
              </a:rPr>
              <a:t> project.</a:t>
            </a: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6186271" y="2122750"/>
            <a:ext cx="3740376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SETUP DATABASE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6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ctrTitle" idx="9"/>
          </p:nvPr>
        </p:nvSpPr>
        <p:spPr>
          <a:xfrm>
            <a:off x="7252419" y="0"/>
            <a:ext cx="1891581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rgbClr val="434343"/>
                </a:solidFill>
              </a:rPr>
              <a:t>Task Week 2</a:t>
            </a:r>
            <a:endParaRPr sz="2400" dirty="0">
              <a:solidFill>
                <a:srgbClr val="434343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086100" y="487500"/>
            <a:ext cx="2034540" cy="826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NGINX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051560" y="1954350"/>
            <a:ext cx="2034540" cy="826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1146810" y="2091510"/>
            <a:ext cx="2034540" cy="826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Frontend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5120640" y="1954350"/>
            <a:ext cx="2034540" cy="826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Backend</a:t>
            </a:r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5120640" y="3421200"/>
            <a:ext cx="2034540" cy="826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cxnSp>
        <p:nvCxnSpPr>
          <p:cNvPr id="22" name="Elbow Connector 21"/>
          <p:cNvCxnSpPr>
            <a:stCxn id="17" idx="1"/>
            <a:endCxn id="38" idx="0"/>
          </p:cNvCxnSpPr>
          <p:nvPr/>
        </p:nvCxnSpPr>
        <p:spPr>
          <a:xfrm rot="10800000" flipV="1">
            <a:off x="2068830" y="900974"/>
            <a:ext cx="1017270" cy="105337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40" idx="0"/>
            <a:endCxn id="17" idx="3"/>
          </p:cNvCxnSpPr>
          <p:nvPr/>
        </p:nvCxnSpPr>
        <p:spPr>
          <a:xfrm rot="16200000" flipV="1">
            <a:off x="5102588" y="919028"/>
            <a:ext cx="1053375" cy="10172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40" idx="2"/>
            <a:endCxn id="41" idx="0"/>
          </p:cNvCxnSpPr>
          <p:nvPr/>
        </p:nvCxnSpPr>
        <p:spPr>
          <a:xfrm>
            <a:off x="6137910" y="2781300"/>
            <a:ext cx="0" cy="639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195108" y="1273685"/>
            <a:ext cx="1816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Public: 54.235.1.115</a:t>
            </a:r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155180" y="2060048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Private: 10.0.2.124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7155180" y="3526898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Private: 10.0.2.117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1320740" y="2930634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Private: 10.0.2.113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320740" y="3128483"/>
            <a:ext cx="1587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Private: 10.0.2.41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81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41" y="780127"/>
            <a:ext cx="5178916" cy="358314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" indent="0"/>
            <a:r>
              <a:rPr lang="en-US" sz="1600" dirty="0" err="1">
                <a:solidFill>
                  <a:schemeClr val="bg1"/>
                </a:solidFill>
              </a:rPr>
              <a:t>Buat</a:t>
            </a:r>
            <a:r>
              <a:rPr lang="en-US" sz="1600" dirty="0">
                <a:solidFill>
                  <a:schemeClr val="bg1"/>
                </a:solidFill>
              </a:rPr>
              <a:t> user </a:t>
            </a:r>
            <a:r>
              <a:rPr lang="en-US" sz="1600" dirty="0" err="1">
                <a:solidFill>
                  <a:schemeClr val="bg1"/>
                </a:solidFill>
              </a:rPr>
              <a:t>baru</a:t>
            </a:r>
            <a:r>
              <a:rPr lang="en-US" sz="1600" dirty="0">
                <a:solidFill>
                  <a:schemeClr val="bg1"/>
                </a:solidFill>
              </a:rPr>
              <a:t> agar instance backend </a:t>
            </a:r>
            <a:r>
              <a:rPr lang="en-US" sz="1600" dirty="0" err="1">
                <a:solidFill>
                  <a:schemeClr val="bg1"/>
                </a:solidFill>
              </a:rPr>
              <a:t>dapat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melakukan</a:t>
            </a:r>
            <a:r>
              <a:rPr lang="en-US" sz="1600" dirty="0">
                <a:solidFill>
                  <a:schemeClr val="bg1"/>
                </a:solidFill>
              </a:rPr>
              <a:t> remote database, </a:t>
            </a:r>
            <a:r>
              <a:rPr lang="en-US" sz="1600" dirty="0" err="1">
                <a:solidFill>
                  <a:schemeClr val="bg1"/>
                </a:solidFill>
              </a:rPr>
              <a:t>tanpa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menggunakan</a:t>
            </a:r>
            <a:r>
              <a:rPr lang="en-US" sz="1600" dirty="0">
                <a:solidFill>
                  <a:schemeClr val="bg1"/>
                </a:solidFill>
              </a:rPr>
              <a:t> user root-</a:t>
            </a:r>
            <a:r>
              <a:rPr lang="en-US" sz="1600" dirty="0" err="1">
                <a:solidFill>
                  <a:schemeClr val="bg1"/>
                </a:solidFill>
              </a:rPr>
              <a:t>nya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6186271" y="2122750"/>
            <a:ext cx="3740376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SETUP DATABASE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3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41" y="870457"/>
            <a:ext cx="5178916" cy="340248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" indent="0"/>
            <a:r>
              <a:rPr lang="en-US" sz="1600" dirty="0">
                <a:solidFill>
                  <a:schemeClr val="bg1"/>
                </a:solidFill>
              </a:rPr>
              <a:t>Setup </a:t>
            </a:r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file </a:t>
            </a:r>
            <a:r>
              <a:rPr lang="en-US" sz="1600" dirty="0" err="1">
                <a:solidFill>
                  <a:schemeClr val="bg1"/>
                </a:solidFill>
              </a:rPr>
              <a:t>mysqld.cnf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line bind </a:t>
            </a:r>
            <a:r>
              <a:rPr lang="en-US" sz="1600" dirty="0" err="1">
                <a:solidFill>
                  <a:schemeClr val="bg1"/>
                </a:solidFill>
              </a:rPr>
              <a:t>masukan</a:t>
            </a:r>
            <a:r>
              <a:rPr lang="en-US" sz="1600" dirty="0">
                <a:solidFill>
                  <a:schemeClr val="bg1"/>
                </a:solidFill>
              </a:rPr>
              <a:t> IP instance database.</a:t>
            </a: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6186271" y="2122750"/>
            <a:ext cx="3740376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SETUP DATABASE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44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41" y="781638"/>
            <a:ext cx="5178916" cy="358012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" indent="0"/>
            <a:r>
              <a:rPr lang="en-US" sz="1600" dirty="0" err="1">
                <a:solidFill>
                  <a:schemeClr val="bg1"/>
                </a:solidFill>
              </a:rPr>
              <a:t>L</a:t>
            </a:r>
            <a:r>
              <a:rPr lang="en-US" sz="1600" dirty="0" err="1" smtClean="0">
                <a:solidFill>
                  <a:schemeClr val="bg1"/>
                </a:solidFill>
              </a:rPr>
              <a:t>akukan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login database </a:t>
            </a:r>
            <a:r>
              <a:rPr lang="en-US" sz="1600" dirty="0" err="1">
                <a:solidFill>
                  <a:schemeClr val="bg1"/>
                </a:solidFill>
              </a:rPr>
              <a:t>dari</a:t>
            </a:r>
            <a:r>
              <a:rPr lang="en-US" sz="1600" dirty="0">
                <a:solidFill>
                  <a:schemeClr val="bg1"/>
                </a:solidFill>
              </a:rPr>
              <a:t> instance backend.</a:t>
            </a: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6186271" y="2122750"/>
            <a:ext cx="3740376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SETUP DATABASE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38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08269"/>
            </a:gs>
            <a:gs pos="50000">
              <a:srgbClr val="908269">
                <a:lumMod val="100000"/>
              </a:srgbClr>
            </a:gs>
            <a:gs pos="100000">
              <a:schemeClr val="accent5">
                <a:lumMod val="60000"/>
                <a:lumOff val="40000"/>
              </a:schemeClr>
            </a:gs>
          </a:gsLst>
          <a:lin ang="10800000" scaled="0"/>
        </a:gra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5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5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3310200" cy="15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0" dirty="0" smtClean="0">
                <a:solidFill>
                  <a:schemeClr val="lt1"/>
                </a:solidFill>
              </a:rPr>
              <a:t>DEPLOYMENT BACKEND APPLICATION</a:t>
            </a:r>
            <a:endParaRPr sz="2750" dirty="0">
              <a:solidFill>
                <a:schemeClr val="lt1"/>
              </a:solidFill>
            </a:endParaRPr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 idx="2"/>
          </p:nvPr>
        </p:nvSpPr>
        <p:spPr>
          <a:xfrm>
            <a:off x="7779012" y="4343948"/>
            <a:ext cx="972926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0</a:t>
            </a:r>
            <a:r>
              <a:rPr lang="en-US" dirty="0" smtClean="0">
                <a:solidFill>
                  <a:schemeClr val="lt1"/>
                </a:solidFill>
              </a:rPr>
              <a:t>3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20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86151" y="1979899"/>
            <a:ext cx="4059901" cy="11836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DEPLOYMENT BACKEND APPLICATION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" indent="-9525"/>
            <a:r>
              <a:rPr lang="en-US" sz="1600" dirty="0">
                <a:solidFill>
                  <a:schemeClr val="bg1"/>
                </a:solidFill>
              </a:rPr>
              <a:t>Clone project backend. (</a:t>
            </a:r>
            <a:r>
              <a:rPr lang="en-US" sz="1600" dirty="0" err="1">
                <a:solidFill>
                  <a:schemeClr val="bg1"/>
                </a:solidFill>
              </a:rPr>
              <a:t>sudah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dilakukan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sebelumnya</a:t>
            </a:r>
            <a:r>
              <a:rPr lang="en-US" sz="1600" dirty="0" smtClean="0">
                <a:solidFill>
                  <a:schemeClr val="bg1"/>
                </a:solidFill>
              </a:rPr>
              <a:t>). </a:t>
            </a:r>
          </a:p>
          <a:p>
            <a:pPr marL="9525" indent="-9525"/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61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86151" y="1979899"/>
            <a:ext cx="4059901" cy="11836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DEPLOYMENT BACKEND APPLICATION</a:t>
            </a:r>
            <a:endParaRPr sz="24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568" y="712739"/>
            <a:ext cx="5281353" cy="3717919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" indent="-9525"/>
            <a:r>
              <a:rPr lang="en-US" sz="1600" dirty="0" err="1">
                <a:solidFill>
                  <a:schemeClr val="bg1"/>
                </a:solidFill>
              </a:rPr>
              <a:t>Masuk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ke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direktory</a:t>
            </a:r>
            <a:r>
              <a:rPr lang="en-US" sz="1600" dirty="0">
                <a:solidFill>
                  <a:schemeClr val="bg1"/>
                </a:solidFill>
              </a:rPr>
              <a:t> project </a:t>
            </a:r>
            <a:r>
              <a:rPr lang="en-US" sz="1600" dirty="0" err="1">
                <a:solidFill>
                  <a:schemeClr val="bg1"/>
                </a:solidFill>
              </a:rPr>
              <a:t>lalu</a:t>
            </a:r>
            <a:r>
              <a:rPr lang="en-US" sz="1600" dirty="0">
                <a:solidFill>
                  <a:schemeClr val="bg1"/>
                </a:solidFill>
              </a:rPr>
              <a:t>, edit file /</a:t>
            </a:r>
            <a:r>
              <a:rPr lang="en-US" sz="1600" dirty="0" err="1">
                <a:solidFill>
                  <a:schemeClr val="bg1"/>
                </a:solidFill>
              </a:rPr>
              <a:t>config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config.json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Sesuaikan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credential database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06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86151" y="1979899"/>
            <a:ext cx="4059901" cy="11836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DEPLOYMENT BACKEND APPLICATION</a:t>
            </a:r>
            <a:endParaRPr sz="24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568" y="752789"/>
            <a:ext cx="5281353" cy="3637819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" indent="-9525"/>
            <a:r>
              <a:rPr lang="en-US" sz="1600" dirty="0" err="1">
                <a:solidFill>
                  <a:schemeClr val="bg1"/>
                </a:solidFill>
              </a:rPr>
              <a:t>Masuk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ke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direktory</a:t>
            </a:r>
            <a:r>
              <a:rPr lang="en-US" sz="1600" dirty="0">
                <a:solidFill>
                  <a:schemeClr val="bg1"/>
                </a:solidFill>
              </a:rPr>
              <a:t> project </a:t>
            </a:r>
            <a:r>
              <a:rPr lang="en-US" sz="1600" dirty="0" err="1">
                <a:solidFill>
                  <a:schemeClr val="bg1"/>
                </a:solidFill>
              </a:rPr>
              <a:t>lalu</a:t>
            </a:r>
            <a:r>
              <a:rPr lang="en-US" sz="1600" dirty="0">
                <a:solidFill>
                  <a:schemeClr val="bg1"/>
                </a:solidFill>
              </a:rPr>
              <a:t>, edit file /</a:t>
            </a:r>
            <a:r>
              <a:rPr lang="en-US" sz="1600" dirty="0" err="1">
                <a:solidFill>
                  <a:schemeClr val="bg1"/>
                </a:solidFill>
              </a:rPr>
              <a:t>config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config.json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Sesuaikan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credential database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22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86151" y="1979899"/>
            <a:ext cx="4059901" cy="11836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DEPLOYMENT BACKEND APPLICATION</a:t>
            </a:r>
            <a:endParaRPr sz="24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568" y="832015"/>
            <a:ext cx="5281353" cy="3479366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" indent="0"/>
            <a:r>
              <a:rPr lang="en-US" sz="1600" dirty="0">
                <a:solidFill>
                  <a:schemeClr val="bg1"/>
                </a:solidFill>
              </a:rPr>
              <a:t>Install </a:t>
            </a:r>
            <a:r>
              <a:rPr lang="en-US" sz="1600" dirty="0" err="1">
                <a:solidFill>
                  <a:schemeClr val="bg1"/>
                </a:solidFill>
              </a:rPr>
              <a:t>nodejs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seperti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task </a:t>
            </a:r>
            <a:r>
              <a:rPr lang="en-US" sz="1600" dirty="0" err="1">
                <a:solidFill>
                  <a:schemeClr val="bg1"/>
                </a:solidFill>
              </a:rPr>
              <a:t>sebelumnya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disini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hanya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diperlihatkan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potongan</a:t>
            </a:r>
            <a:r>
              <a:rPr lang="en-US" sz="1600" dirty="0">
                <a:solidFill>
                  <a:schemeClr val="bg1"/>
                </a:solidFill>
              </a:rPr>
              <a:t> step </a:t>
            </a:r>
            <a:r>
              <a:rPr lang="en-US" sz="1600" dirty="0" err="1">
                <a:solidFill>
                  <a:schemeClr val="bg1"/>
                </a:solidFill>
              </a:rPr>
              <a:t>saja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71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86151" y="1979899"/>
            <a:ext cx="4059901" cy="11836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DEPLOYMENT BACKEND APPLICATION</a:t>
            </a:r>
            <a:endParaRPr sz="24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568" y="844734"/>
            <a:ext cx="5281353" cy="3453928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" indent="0"/>
            <a:r>
              <a:rPr lang="en-US" sz="1600" dirty="0">
                <a:solidFill>
                  <a:schemeClr val="bg1"/>
                </a:solidFill>
              </a:rPr>
              <a:t>Install </a:t>
            </a:r>
            <a:r>
              <a:rPr lang="en-US" sz="1600" dirty="0" err="1">
                <a:solidFill>
                  <a:schemeClr val="bg1"/>
                </a:solidFill>
              </a:rPr>
              <a:t>sequelize</a:t>
            </a:r>
            <a:r>
              <a:rPr lang="en-US" sz="1600" dirty="0">
                <a:solidFill>
                  <a:schemeClr val="bg1"/>
                </a:solidFill>
              </a:rPr>
              <a:t>-cli. </a:t>
            </a:r>
            <a:r>
              <a:rPr lang="en-US" sz="1600" dirty="0" err="1">
                <a:solidFill>
                  <a:schemeClr val="bg1"/>
                </a:solidFill>
              </a:rPr>
              <a:t>Sequelize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ini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merupakan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salah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satu</a:t>
            </a:r>
            <a:r>
              <a:rPr lang="en-US" sz="1600" dirty="0">
                <a:solidFill>
                  <a:schemeClr val="bg1"/>
                </a:solidFill>
              </a:rPr>
              <a:t> ORM yang </a:t>
            </a:r>
            <a:r>
              <a:rPr lang="en-US" sz="1600" dirty="0" err="1">
                <a:solidFill>
                  <a:schemeClr val="bg1"/>
                </a:solidFill>
              </a:rPr>
              <a:t>banyak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digunakan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peoject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nodejs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221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86151" y="1979899"/>
            <a:ext cx="4059901" cy="11836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DEPLOYMENT BACKEND APPLICATION</a:t>
            </a:r>
            <a:endParaRPr sz="24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568" y="844734"/>
            <a:ext cx="5281352" cy="3453928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Install </a:t>
            </a:r>
            <a:r>
              <a:rPr lang="en-US" sz="1600" dirty="0" err="1">
                <a:solidFill>
                  <a:schemeClr val="bg1"/>
                </a:solidFill>
              </a:rPr>
              <a:t>depedency</a:t>
            </a:r>
            <a:r>
              <a:rPr lang="en-US" sz="1600" dirty="0">
                <a:solidFill>
                  <a:schemeClr val="bg1"/>
                </a:solidFill>
              </a:rPr>
              <a:t> project.</a:t>
            </a:r>
          </a:p>
        </p:txBody>
      </p:sp>
    </p:spTree>
    <p:extLst>
      <p:ext uri="{BB962C8B-B14F-4D97-AF65-F5344CB8AC3E}">
        <p14:creationId xmlns:p14="http://schemas.microsoft.com/office/powerpoint/2010/main" val="34946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08269"/>
            </a:gs>
            <a:gs pos="50000">
              <a:srgbClr val="908269">
                <a:lumMod val="100000"/>
              </a:srgbClr>
            </a:gs>
            <a:gs pos="100000">
              <a:schemeClr val="accent5">
                <a:lumMod val="60000"/>
                <a:lumOff val="40000"/>
              </a:schemeClr>
            </a:gs>
          </a:gsLst>
          <a:lin ang="10800000" scaled="0"/>
        </a:gra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5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5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0" dirty="0" smtClean="0">
                <a:solidFill>
                  <a:schemeClr val="lt1"/>
                </a:solidFill>
              </a:rPr>
              <a:t>INSTALL</a:t>
            </a:r>
            <a:r>
              <a:rPr lang="en-US" dirty="0" smtClean="0">
                <a:solidFill>
                  <a:schemeClr val="lt1"/>
                </a:solidFill>
              </a:rPr>
              <a:t> GIT &amp; SSH KEY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 idx="2"/>
          </p:nvPr>
        </p:nvSpPr>
        <p:spPr>
          <a:xfrm>
            <a:off x="7779012" y="4343948"/>
            <a:ext cx="972926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86151" y="1979899"/>
            <a:ext cx="4059901" cy="11836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DEPLOYMENT BACKEND APPLICATION</a:t>
            </a:r>
            <a:endParaRPr sz="24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058" y="844734"/>
            <a:ext cx="5232373" cy="3453928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err="1">
                <a:solidFill>
                  <a:schemeClr val="bg1"/>
                </a:solidFill>
              </a:rPr>
              <a:t>Lakukan</a:t>
            </a:r>
            <a:r>
              <a:rPr lang="en-US" sz="1600" dirty="0">
                <a:solidFill>
                  <a:schemeClr val="bg1"/>
                </a:solidFill>
              </a:rPr>
              <a:t> migrate database, agar sync </a:t>
            </a:r>
            <a:r>
              <a:rPr lang="en-US" sz="1600" dirty="0" err="1">
                <a:solidFill>
                  <a:schemeClr val="bg1"/>
                </a:solidFill>
              </a:rPr>
              <a:t>antara</a:t>
            </a:r>
            <a:r>
              <a:rPr lang="en-US" sz="1600" dirty="0">
                <a:solidFill>
                  <a:schemeClr val="bg1"/>
                </a:solidFill>
              </a:rPr>
              <a:t> project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database.</a:t>
            </a:r>
          </a:p>
        </p:txBody>
      </p:sp>
    </p:spTree>
    <p:extLst>
      <p:ext uri="{BB962C8B-B14F-4D97-AF65-F5344CB8AC3E}">
        <p14:creationId xmlns:p14="http://schemas.microsoft.com/office/powerpoint/2010/main" val="52399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08269"/>
            </a:gs>
            <a:gs pos="50000">
              <a:srgbClr val="908269">
                <a:lumMod val="100000"/>
              </a:srgbClr>
            </a:gs>
            <a:gs pos="100000">
              <a:schemeClr val="accent5">
                <a:lumMod val="60000"/>
                <a:lumOff val="40000"/>
              </a:schemeClr>
            </a:gs>
          </a:gsLst>
          <a:lin ang="10800000" scaled="0"/>
        </a:gra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5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 idx="2"/>
          </p:nvPr>
        </p:nvSpPr>
        <p:spPr>
          <a:xfrm>
            <a:off x="7779012" y="4343948"/>
            <a:ext cx="972926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8" name="Google Shape;247;p35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3310200" cy="15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chemeClr val="lt1"/>
                </a:solidFill>
              </a:rPr>
              <a:t>REVERSE PROXY FOR BACKEND APPLICATION</a:t>
            </a:r>
            <a:endParaRPr sz="28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20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41" y="889697"/>
            <a:ext cx="5178916" cy="336400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err="1">
                <a:solidFill>
                  <a:schemeClr val="bg1"/>
                </a:solidFill>
              </a:rPr>
              <a:t>Buat</a:t>
            </a:r>
            <a:r>
              <a:rPr lang="en-US" sz="1600" dirty="0">
                <a:solidFill>
                  <a:schemeClr val="bg1"/>
                </a:solidFill>
              </a:rPr>
              <a:t> file reverse proxy </a:t>
            </a:r>
            <a:r>
              <a:rPr lang="en-US" sz="1600" dirty="0" err="1">
                <a:solidFill>
                  <a:schemeClr val="bg1"/>
                </a:solidFill>
              </a:rPr>
              <a:t>untuk</a:t>
            </a:r>
            <a:r>
              <a:rPr lang="en-US" sz="1600" dirty="0">
                <a:solidFill>
                  <a:schemeClr val="bg1"/>
                </a:solidFill>
              </a:rPr>
              <a:t> backend, </a:t>
            </a:r>
            <a:r>
              <a:rPr lang="en-US" sz="1600" dirty="0" err="1">
                <a:solidFill>
                  <a:schemeClr val="bg1"/>
                </a:solidFill>
              </a:rPr>
              <a:t>tambahkan</a:t>
            </a:r>
            <a:r>
              <a:rPr lang="en-US" sz="1600" dirty="0">
                <a:solidFill>
                  <a:schemeClr val="bg1"/>
                </a:solidFill>
              </a:rPr>
              <a:t> script </a:t>
            </a:r>
            <a:r>
              <a:rPr lang="en-US" sz="1600" dirty="0" err="1">
                <a:solidFill>
                  <a:schemeClr val="bg1"/>
                </a:solidFill>
              </a:rPr>
              <a:t>berikut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5836301" y="2013850"/>
            <a:ext cx="4059900" cy="11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>
                <a:solidFill>
                  <a:schemeClr val="lt1"/>
                </a:solidFill>
              </a:rPr>
              <a:t>REVERSE PROXY FOR BACKEND APPLICATION</a:t>
            </a:r>
            <a:endParaRPr lang="en-US" sz="2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25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41" y="891063"/>
            <a:ext cx="5178916" cy="336127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err="1">
                <a:solidFill>
                  <a:schemeClr val="bg1"/>
                </a:solidFill>
              </a:rPr>
              <a:t>Lalu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nginx.conf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tambahkan</a:t>
            </a:r>
            <a:r>
              <a:rPr lang="en-US" sz="1600" dirty="0">
                <a:solidFill>
                  <a:schemeClr val="bg1"/>
                </a:solidFill>
              </a:rPr>
              <a:t> directory </a:t>
            </a:r>
            <a:r>
              <a:rPr lang="en-US" sz="1600" dirty="0" err="1">
                <a:solidFill>
                  <a:schemeClr val="bg1"/>
                </a:solidFill>
              </a:rPr>
              <a:t>dari</a:t>
            </a:r>
            <a:r>
              <a:rPr lang="en-US" sz="1600" dirty="0">
                <a:solidFill>
                  <a:schemeClr val="bg1"/>
                </a:solidFill>
              </a:rPr>
              <a:t> file reverse proxy backend.</a:t>
            </a:r>
          </a:p>
          <a:p>
            <a:pPr marL="11113" indent="0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5836301" y="2013850"/>
            <a:ext cx="4059900" cy="11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>
                <a:solidFill>
                  <a:schemeClr val="lt1"/>
                </a:solidFill>
              </a:rPr>
              <a:t>REVERSE PROXY FOR BACKEND APPLICATION</a:t>
            </a:r>
            <a:endParaRPr lang="en-US" sz="2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54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064741" y="941466"/>
            <a:ext cx="5178916" cy="3260465"/>
            <a:chOff x="1064741" y="941466"/>
            <a:chExt cx="5178916" cy="3260465"/>
          </a:xfrm>
        </p:grpSpPr>
        <p:pic>
          <p:nvPicPr>
            <p:cNvPr id="228" name="Google Shape;228;p33"/>
            <p:cNvPicPr preferRelativeResize="0"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741" y="941466"/>
              <a:ext cx="5178916" cy="32604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Rectangle 1"/>
            <p:cNvSpPr/>
            <p:nvPr/>
          </p:nvSpPr>
          <p:spPr>
            <a:xfrm>
              <a:off x="1293541" y="3167675"/>
              <a:ext cx="4761571" cy="668345"/>
            </a:xfrm>
            <a:prstGeom prst="rect">
              <a:avLst/>
            </a:prstGeom>
            <a:solidFill>
              <a:srgbClr val="171717"/>
            </a:solidFill>
            <a:ln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</p:grpSp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307053" y="3167675"/>
            <a:ext cx="3782772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err="1">
                <a:solidFill>
                  <a:schemeClr val="bg1"/>
                </a:solidFill>
              </a:rPr>
              <a:t>Buat</a:t>
            </a:r>
            <a:r>
              <a:rPr lang="en-US" sz="1600" dirty="0">
                <a:solidFill>
                  <a:schemeClr val="bg1"/>
                </a:solidFill>
              </a:rPr>
              <a:t> file reverse proxy </a:t>
            </a:r>
            <a:r>
              <a:rPr lang="en-US" sz="1600" dirty="0" err="1">
                <a:solidFill>
                  <a:schemeClr val="bg1"/>
                </a:solidFill>
              </a:rPr>
              <a:t>untuk</a:t>
            </a:r>
            <a:r>
              <a:rPr lang="en-US" sz="1600" dirty="0">
                <a:solidFill>
                  <a:schemeClr val="bg1"/>
                </a:solidFill>
              </a:rPr>
              <a:t> frontend </a:t>
            </a:r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nginx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seperti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berikut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Karena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diterapkan</a:t>
            </a:r>
            <a:r>
              <a:rPr lang="en-US" sz="1600" dirty="0">
                <a:solidFill>
                  <a:schemeClr val="bg1"/>
                </a:solidFill>
              </a:rPr>
              <a:t> Load Balancing </a:t>
            </a:r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Nginx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sehingga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ada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penambahan</a:t>
            </a:r>
            <a:r>
              <a:rPr lang="en-US" sz="1600" dirty="0">
                <a:solidFill>
                  <a:schemeClr val="bg1"/>
                </a:solidFill>
              </a:rPr>
              <a:t> script upstream.</a:t>
            </a:r>
          </a:p>
          <a:p>
            <a:pPr marL="11113" indent="0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5836301" y="2013850"/>
            <a:ext cx="4059900" cy="11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>
                <a:solidFill>
                  <a:schemeClr val="lt1"/>
                </a:solidFill>
              </a:rPr>
              <a:t>REVERSE PROXY FOR BACKEND APPLICATION</a:t>
            </a:r>
            <a:endParaRPr lang="en-US" sz="2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36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08269"/>
            </a:gs>
            <a:gs pos="50000">
              <a:srgbClr val="908269">
                <a:lumMod val="100000"/>
              </a:srgbClr>
            </a:gs>
            <a:gs pos="100000">
              <a:schemeClr val="accent5">
                <a:lumMod val="60000"/>
                <a:lumOff val="40000"/>
              </a:schemeClr>
            </a:gs>
          </a:gsLst>
          <a:lin ang="10800000" scaled="0"/>
        </a:gra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5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 idx="2"/>
          </p:nvPr>
        </p:nvSpPr>
        <p:spPr>
          <a:xfrm>
            <a:off x="7779012" y="4343948"/>
            <a:ext cx="972926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0</a:t>
            </a:r>
            <a:r>
              <a:rPr lang="en-US" dirty="0" smtClean="0">
                <a:solidFill>
                  <a:schemeClr val="lt1"/>
                </a:solidFill>
              </a:rPr>
              <a:t>5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" name="Google Shape;247;p35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3310200" cy="15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0" dirty="0" smtClean="0">
                <a:solidFill>
                  <a:schemeClr val="lt1"/>
                </a:solidFill>
              </a:rPr>
              <a:t>CUSTOM DOMAIN FOR </a:t>
            </a:r>
            <a:r>
              <a:rPr lang="en-US" sz="2750" dirty="0" smtClean="0">
                <a:solidFill>
                  <a:schemeClr val="lt1"/>
                </a:solidFill>
              </a:rPr>
              <a:t>BACKEND APPLICATION</a:t>
            </a:r>
            <a:endParaRPr sz="275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31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52200" y="2013850"/>
            <a:ext cx="4059901" cy="11156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dirty="0">
                <a:solidFill>
                  <a:schemeClr val="lt1"/>
                </a:solidFill>
              </a:rPr>
              <a:t>CUSTOM DOMAIN FOR BACKEND </a:t>
            </a:r>
            <a:r>
              <a:rPr lang="en-US" sz="2400" dirty="0" smtClean="0">
                <a:solidFill>
                  <a:schemeClr val="lt1"/>
                </a:solidFill>
              </a:rPr>
              <a:t>APPLICATION</a:t>
            </a:r>
            <a:endParaRPr sz="24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61" y="707266"/>
            <a:ext cx="7250570" cy="3728865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1948199" y="3084917"/>
            <a:ext cx="3881401" cy="14339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dashboard </a:t>
            </a:r>
            <a:r>
              <a:rPr lang="en-US" sz="1600" dirty="0" err="1">
                <a:solidFill>
                  <a:schemeClr val="bg1"/>
                </a:solidFill>
              </a:rPr>
              <a:t>cloudflare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tambahkan</a:t>
            </a:r>
            <a:r>
              <a:rPr lang="en-US" sz="1600" dirty="0">
                <a:solidFill>
                  <a:schemeClr val="bg1"/>
                </a:solidFill>
              </a:rPr>
              <a:t> subdomain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name "</a:t>
            </a:r>
            <a:r>
              <a:rPr lang="en-US" sz="1600" dirty="0" err="1">
                <a:solidFill>
                  <a:schemeClr val="bg1"/>
                </a:solidFill>
              </a:rPr>
              <a:t>api.gilbran</a:t>
            </a:r>
            <a:r>
              <a:rPr lang="en-US" sz="1600" dirty="0">
                <a:solidFill>
                  <a:schemeClr val="bg1"/>
                </a:solidFill>
              </a:rPr>
              <a:t>" </a:t>
            </a:r>
            <a:r>
              <a:rPr lang="en-US" sz="1600" dirty="0" err="1">
                <a:solidFill>
                  <a:schemeClr val="bg1"/>
                </a:solidFill>
              </a:rPr>
              <a:t>dan</a:t>
            </a:r>
            <a:r>
              <a:rPr lang="en-US" sz="1600" dirty="0">
                <a:solidFill>
                  <a:schemeClr val="bg1"/>
                </a:solidFill>
              </a:rPr>
              <a:t> IPv4 Address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IP Public </a:t>
            </a:r>
            <a:r>
              <a:rPr lang="en-US" sz="1600" dirty="0" err="1">
                <a:solidFill>
                  <a:schemeClr val="bg1"/>
                </a:solidFill>
              </a:rPr>
              <a:t>dari</a:t>
            </a:r>
            <a:r>
              <a:rPr lang="en-US" sz="1600" dirty="0">
                <a:solidFill>
                  <a:schemeClr val="bg1"/>
                </a:solidFill>
              </a:rPr>
              <a:t> Public instance, </a:t>
            </a:r>
            <a:r>
              <a:rPr lang="en-US" sz="1600" dirty="0" err="1">
                <a:solidFill>
                  <a:schemeClr val="bg1"/>
                </a:solidFill>
              </a:rPr>
              <a:t>dan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ubah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proxy status </a:t>
            </a:r>
            <a:r>
              <a:rPr lang="en-US" sz="1600" dirty="0" err="1">
                <a:solidFill>
                  <a:schemeClr val="bg1"/>
                </a:solidFill>
              </a:rPr>
              <a:t>menjadi</a:t>
            </a:r>
            <a:r>
              <a:rPr lang="en-US" sz="1600" dirty="0">
                <a:solidFill>
                  <a:schemeClr val="bg1"/>
                </a:solidFill>
              </a:rPr>
              <a:t> DNS.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38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52198" y="2013848"/>
            <a:ext cx="4059901" cy="11157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>
                <a:solidFill>
                  <a:schemeClr val="lt1"/>
                </a:solidFill>
              </a:rPr>
              <a:t>CUSTOM DOMAIN FOR BACKEND APPLICATION</a:t>
            </a:r>
            <a:endParaRPr sz="24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568" y="868789"/>
            <a:ext cx="5281353" cy="3405819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err="1">
                <a:solidFill>
                  <a:schemeClr val="bg1"/>
                </a:solidFill>
              </a:rPr>
              <a:t>Lalu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file reverse proxy backend, </a:t>
            </a:r>
            <a:r>
              <a:rPr lang="en-US" sz="1600" dirty="0" err="1">
                <a:solidFill>
                  <a:schemeClr val="bg1"/>
                </a:solidFill>
              </a:rPr>
              <a:t>ubah</a:t>
            </a:r>
            <a:r>
              <a:rPr lang="en-US" sz="1600" dirty="0">
                <a:solidFill>
                  <a:schemeClr val="bg1"/>
                </a:solidFill>
              </a:rPr>
              <a:t> server name </a:t>
            </a:r>
            <a:r>
              <a:rPr lang="en-US" sz="1600" dirty="0" err="1">
                <a:solidFill>
                  <a:schemeClr val="bg1"/>
                </a:solidFill>
              </a:rPr>
              <a:t>menjadi</a:t>
            </a:r>
            <a:r>
              <a:rPr lang="en-US" sz="1600" dirty="0">
                <a:solidFill>
                  <a:schemeClr val="bg1"/>
                </a:solidFill>
              </a:rPr>
              <a:t> domain yang </a:t>
            </a:r>
            <a:r>
              <a:rPr lang="en-US" sz="1600" dirty="0" err="1">
                <a:solidFill>
                  <a:schemeClr val="bg1"/>
                </a:solidFill>
              </a:rPr>
              <a:t>baru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508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52198" y="2013848"/>
            <a:ext cx="4059901" cy="11157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>
                <a:solidFill>
                  <a:schemeClr val="lt1"/>
                </a:solidFill>
              </a:rPr>
              <a:t>CUSTOM DOMAIN FOR BACKEND APPLICATION</a:t>
            </a:r>
            <a:endParaRPr sz="24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670" y="868789"/>
            <a:ext cx="5277148" cy="3405819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167675"/>
            <a:ext cx="3576371" cy="12711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server frontend edit file /</a:t>
            </a:r>
            <a:r>
              <a:rPr lang="en-US" sz="1600" dirty="0" err="1">
                <a:solidFill>
                  <a:schemeClr val="bg1"/>
                </a:solidFill>
              </a:rPr>
              <a:t>src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config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api.js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merubah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baseURL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mengganti</a:t>
            </a:r>
            <a:r>
              <a:rPr lang="en-US" sz="1600" dirty="0">
                <a:solidFill>
                  <a:schemeClr val="bg1"/>
                </a:solidFill>
              </a:rPr>
              <a:t> IP </a:t>
            </a:r>
            <a:r>
              <a:rPr lang="en-US" sz="1600" dirty="0" err="1">
                <a:solidFill>
                  <a:schemeClr val="bg1"/>
                </a:solidFill>
              </a:rPr>
              <a:t>menjadi</a:t>
            </a:r>
            <a:r>
              <a:rPr lang="en-US" sz="1600" dirty="0">
                <a:solidFill>
                  <a:schemeClr val="bg1"/>
                </a:solidFill>
              </a:rPr>
              <a:t> domain </a:t>
            </a:r>
            <a:r>
              <a:rPr lang="en-US" sz="1600" dirty="0" err="1">
                <a:solidFill>
                  <a:schemeClr val="bg1"/>
                </a:solidFill>
              </a:rPr>
              <a:t>baru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886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52200" y="2013850"/>
            <a:ext cx="4059901" cy="11156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dirty="0">
                <a:solidFill>
                  <a:schemeClr val="lt1"/>
                </a:solidFill>
              </a:rPr>
              <a:t>CUSTOM DOMAIN FOR BACKEND </a:t>
            </a:r>
            <a:r>
              <a:rPr lang="en-US" sz="2400" dirty="0" smtClean="0">
                <a:solidFill>
                  <a:schemeClr val="lt1"/>
                </a:solidFill>
              </a:rPr>
              <a:t>APPLICATION</a:t>
            </a:r>
            <a:endParaRPr sz="24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599" y="707266"/>
            <a:ext cx="7199293" cy="3728865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074127" y="3167675"/>
            <a:ext cx="3755473" cy="13512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err="1">
                <a:solidFill>
                  <a:schemeClr val="bg1"/>
                </a:solidFill>
              </a:rPr>
              <a:t>Coba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akses</a:t>
            </a:r>
            <a:r>
              <a:rPr lang="en-US" sz="1600" dirty="0">
                <a:solidFill>
                  <a:schemeClr val="bg1"/>
                </a:solidFill>
              </a:rPr>
              <a:t> domain </a:t>
            </a:r>
            <a:r>
              <a:rPr lang="en-US" sz="1600" dirty="0" err="1">
                <a:solidFill>
                  <a:schemeClr val="bg1"/>
                </a:solidFill>
              </a:rPr>
              <a:t>baru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browser.</a:t>
            </a:r>
          </a:p>
          <a:p>
            <a:pPr marL="11113" indent="0"/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45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solidFill>
                  <a:schemeClr val="lt1"/>
                </a:solidFill>
              </a:rPr>
              <a:t>INSTALL GIT &amp; SSH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01" y="704602"/>
            <a:ext cx="7271290" cy="3734194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smtClean="0">
                <a:solidFill>
                  <a:schemeClr val="lt1"/>
                </a:solidFill>
              </a:rPr>
              <a:t>Fork project Backend </a:t>
            </a:r>
            <a:r>
              <a:rPr lang="en-US" sz="1600" dirty="0" err="1" smtClean="0">
                <a:solidFill>
                  <a:schemeClr val="lt1"/>
                </a:solidFill>
              </a:rPr>
              <a:t>dan</a:t>
            </a:r>
            <a:r>
              <a:rPr lang="en-US" sz="1600" dirty="0" smtClean="0">
                <a:solidFill>
                  <a:schemeClr val="lt1"/>
                </a:solidFill>
              </a:rPr>
              <a:t> Frontend</a:t>
            </a:r>
            <a:endParaRPr sz="1600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08269"/>
            </a:gs>
            <a:gs pos="50000">
              <a:srgbClr val="908269">
                <a:lumMod val="100000"/>
              </a:srgbClr>
            </a:gs>
            <a:gs pos="100000">
              <a:schemeClr val="accent5">
                <a:lumMod val="60000"/>
                <a:lumOff val="40000"/>
              </a:schemeClr>
            </a:gs>
          </a:gsLst>
          <a:lin ang="10800000" scaled="0"/>
        </a:gra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5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 idx="2"/>
          </p:nvPr>
        </p:nvSpPr>
        <p:spPr>
          <a:xfrm>
            <a:off x="7779012" y="4343948"/>
            <a:ext cx="972926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6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" name="Google Shape;247;p35"/>
          <p:cNvSpPr txBox="1">
            <a:spLocks noGrp="1"/>
          </p:cNvSpPr>
          <p:nvPr>
            <p:ph type="ctrTitle"/>
          </p:nvPr>
        </p:nvSpPr>
        <p:spPr>
          <a:xfrm>
            <a:off x="720000" y="610338"/>
            <a:ext cx="3310200" cy="15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 dirty="0" smtClean="0">
                <a:solidFill>
                  <a:schemeClr val="lt1"/>
                </a:solidFill>
              </a:rPr>
              <a:t>SSL CONFIGURATION FOR BACKEND APPLICATION</a:t>
            </a:r>
            <a:endParaRPr sz="255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81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41" y="900488"/>
            <a:ext cx="5178916" cy="334242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" indent="0"/>
            <a:r>
              <a:rPr lang="en-US" sz="1600" dirty="0" err="1">
                <a:solidFill>
                  <a:schemeClr val="bg1"/>
                </a:solidFill>
              </a:rPr>
              <a:t>Karena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sebelumnya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certbot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sudah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diinstall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untuk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selanjutnya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hanya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melakukan</a:t>
            </a:r>
            <a:r>
              <a:rPr lang="en-US" sz="1600" dirty="0">
                <a:solidFill>
                  <a:schemeClr val="bg1"/>
                </a:solidFill>
              </a:rPr>
              <a:t> generate SSL </a:t>
            </a:r>
            <a:r>
              <a:rPr lang="en-US" sz="1600" dirty="0" err="1">
                <a:solidFill>
                  <a:schemeClr val="bg1"/>
                </a:solidFill>
              </a:rPr>
              <a:t>untuk</a:t>
            </a:r>
            <a:r>
              <a:rPr lang="en-US" sz="1600" dirty="0">
                <a:solidFill>
                  <a:schemeClr val="bg1"/>
                </a:solidFill>
              </a:rPr>
              <a:t> domain </a:t>
            </a:r>
            <a:r>
              <a:rPr lang="en-US" sz="1600" dirty="0" err="1">
                <a:solidFill>
                  <a:schemeClr val="bg1"/>
                </a:solidFill>
              </a:rPr>
              <a:t>baru</a:t>
            </a:r>
            <a:r>
              <a:rPr lang="en-US" sz="1600" dirty="0">
                <a:solidFill>
                  <a:schemeClr val="bg1"/>
                </a:solidFill>
              </a:rPr>
              <a:t>. Isi </a:t>
            </a:r>
            <a:r>
              <a:rPr lang="en-US" sz="1600" dirty="0" err="1">
                <a:solidFill>
                  <a:schemeClr val="bg1"/>
                </a:solidFill>
              </a:rPr>
              <a:t>ketentuan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berikutnya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dari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certbot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5737673" y="2013850"/>
            <a:ext cx="4059900" cy="11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SSL CONFIGURATION FOR BACKEND APPLICATION</a:t>
            </a:r>
            <a:endParaRPr lang="en-US" sz="2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6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909" y="900488"/>
            <a:ext cx="5136580" cy="334242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" indent="0"/>
            <a:r>
              <a:rPr lang="en-US" sz="1600" dirty="0" err="1">
                <a:solidFill>
                  <a:schemeClr val="bg1"/>
                </a:solidFill>
              </a:rPr>
              <a:t>Karena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sebelumnya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certbot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sudah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diinstall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untuk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selanjutnya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hanya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melakukan</a:t>
            </a:r>
            <a:r>
              <a:rPr lang="en-US" sz="1600" dirty="0">
                <a:solidFill>
                  <a:schemeClr val="bg1"/>
                </a:solidFill>
              </a:rPr>
              <a:t> generate SSL </a:t>
            </a:r>
            <a:r>
              <a:rPr lang="en-US" sz="1600" dirty="0" err="1">
                <a:solidFill>
                  <a:schemeClr val="bg1"/>
                </a:solidFill>
              </a:rPr>
              <a:t>untuk</a:t>
            </a:r>
            <a:r>
              <a:rPr lang="en-US" sz="1600" dirty="0">
                <a:solidFill>
                  <a:schemeClr val="bg1"/>
                </a:solidFill>
              </a:rPr>
              <a:t> domain </a:t>
            </a:r>
            <a:r>
              <a:rPr lang="en-US" sz="1600" dirty="0" err="1">
                <a:solidFill>
                  <a:schemeClr val="bg1"/>
                </a:solidFill>
              </a:rPr>
              <a:t>baru</a:t>
            </a:r>
            <a:r>
              <a:rPr lang="en-US" sz="1600" dirty="0">
                <a:solidFill>
                  <a:schemeClr val="bg1"/>
                </a:solidFill>
              </a:rPr>
              <a:t>. Isi </a:t>
            </a:r>
            <a:r>
              <a:rPr lang="en-US" sz="1600" dirty="0" err="1">
                <a:solidFill>
                  <a:schemeClr val="bg1"/>
                </a:solidFill>
              </a:rPr>
              <a:t>ketentuan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berikutnya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dari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certbot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5737673" y="2013850"/>
            <a:ext cx="4059900" cy="11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SSL CONFIGURATION FOR BACKEND APPLICATION</a:t>
            </a:r>
            <a:endParaRPr lang="en-US" sz="2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55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909" y="909595"/>
            <a:ext cx="5136580" cy="332420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" indent="0"/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instance frontend, edit file </a:t>
            </a:r>
            <a:r>
              <a:rPr lang="en-US" sz="1600" dirty="0" err="1">
                <a:solidFill>
                  <a:schemeClr val="bg1"/>
                </a:solidFill>
              </a:rPr>
              <a:t>api.js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merubah</a:t>
            </a:r>
            <a:r>
              <a:rPr lang="en-US" sz="1600" dirty="0">
                <a:solidFill>
                  <a:schemeClr val="bg1"/>
                </a:solidFill>
              </a:rPr>
              <a:t> http </a:t>
            </a:r>
            <a:r>
              <a:rPr lang="en-US" sz="1600" dirty="0" err="1">
                <a:solidFill>
                  <a:schemeClr val="bg1"/>
                </a:solidFill>
              </a:rPr>
              <a:t>menjadi</a:t>
            </a:r>
            <a:r>
              <a:rPr lang="en-US" sz="1600" dirty="0">
                <a:solidFill>
                  <a:schemeClr val="bg1"/>
                </a:solidFill>
              </a:rPr>
              <a:t> https </a:t>
            </a:r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baseURL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5737673" y="2013850"/>
            <a:ext cx="4059900" cy="11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SSL CONFIGURATION FOR BACKEND APPLICATION</a:t>
            </a:r>
            <a:endParaRPr lang="en-US" sz="2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27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4" y="714776"/>
            <a:ext cx="7221371" cy="3713848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9" y="3078466"/>
            <a:ext cx="3684147" cy="1274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err="1">
                <a:solidFill>
                  <a:schemeClr val="bg1"/>
                </a:solidFill>
              </a:rPr>
              <a:t>Setelah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itu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coba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akses</a:t>
            </a:r>
            <a:r>
              <a:rPr lang="en-US" sz="1600" dirty="0">
                <a:solidFill>
                  <a:schemeClr val="bg1"/>
                </a:solidFill>
              </a:rPr>
              <a:t> domain via browser. </a:t>
            </a:r>
            <a:r>
              <a:rPr lang="en-US" sz="1600" dirty="0" err="1">
                <a:solidFill>
                  <a:schemeClr val="bg1"/>
                </a:solidFill>
              </a:rPr>
              <a:t>P</a:t>
            </a:r>
            <a:r>
              <a:rPr lang="en-US" sz="1600" dirty="0" err="1" smtClean="0">
                <a:solidFill>
                  <a:schemeClr val="bg1"/>
                </a:solidFill>
              </a:rPr>
              <a:t>astikan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ada</a:t>
            </a:r>
            <a:r>
              <a:rPr lang="en-US" sz="1600" dirty="0">
                <a:solidFill>
                  <a:schemeClr val="bg1"/>
                </a:solidFill>
              </a:rPr>
              <a:t> logo </a:t>
            </a:r>
            <a:r>
              <a:rPr lang="en-US" sz="1600" dirty="0" err="1" smtClean="0">
                <a:solidFill>
                  <a:schemeClr val="bg1"/>
                </a:solidFill>
              </a:rPr>
              <a:t>kunci</a:t>
            </a:r>
            <a:r>
              <a:rPr lang="en-US" sz="1600" dirty="0" smtClean="0">
                <a:solidFill>
                  <a:schemeClr val="bg1"/>
                </a:solidFill>
              </a:rPr>
              <a:t> yang </a:t>
            </a:r>
            <a:r>
              <a:rPr lang="en-US" sz="1600" dirty="0" err="1" smtClean="0">
                <a:solidFill>
                  <a:schemeClr val="bg1"/>
                </a:solidFill>
              </a:rPr>
              <a:t>artinya</a:t>
            </a:r>
            <a:r>
              <a:rPr lang="en-US" sz="1600" dirty="0" smtClean="0">
                <a:solidFill>
                  <a:schemeClr val="bg1"/>
                </a:solidFill>
              </a:rPr>
              <a:t> SSL </a:t>
            </a:r>
            <a:r>
              <a:rPr lang="en-US" sz="1600" dirty="0" err="1" smtClean="0">
                <a:solidFill>
                  <a:schemeClr val="bg1"/>
                </a:solidFill>
              </a:rPr>
              <a:t>sudah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diterapkan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atau</a:t>
            </a:r>
            <a:r>
              <a:rPr lang="en-US" sz="1600" dirty="0" smtClean="0">
                <a:solidFill>
                  <a:schemeClr val="bg1"/>
                </a:solidFill>
              </a:rPr>
              <a:t> secured.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5737673" y="2013850"/>
            <a:ext cx="4059900" cy="11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SSL CONFIGURATION FOR BACKEND APPLICATION</a:t>
            </a:r>
            <a:endParaRPr lang="en-US" sz="2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42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9" y="714776"/>
            <a:ext cx="7170300" cy="3713848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9" y="3078466"/>
            <a:ext cx="3684147" cy="1274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err="1">
                <a:solidFill>
                  <a:schemeClr val="bg1"/>
                </a:solidFill>
              </a:rPr>
              <a:t>Setelah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itu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coba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akses</a:t>
            </a:r>
            <a:r>
              <a:rPr lang="en-US" sz="1600" dirty="0">
                <a:solidFill>
                  <a:schemeClr val="bg1"/>
                </a:solidFill>
              </a:rPr>
              <a:t> domain via browser. </a:t>
            </a:r>
            <a:r>
              <a:rPr lang="en-US" sz="1600" dirty="0" err="1">
                <a:solidFill>
                  <a:schemeClr val="bg1"/>
                </a:solidFill>
              </a:rPr>
              <a:t>P</a:t>
            </a:r>
            <a:r>
              <a:rPr lang="en-US" sz="1600" dirty="0" err="1" smtClean="0">
                <a:solidFill>
                  <a:schemeClr val="bg1"/>
                </a:solidFill>
              </a:rPr>
              <a:t>astikan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ada</a:t>
            </a:r>
            <a:r>
              <a:rPr lang="en-US" sz="1600" dirty="0">
                <a:solidFill>
                  <a:schemeClr val="bg1"/>
                </a:solidFill>
              </a:rPr>
              <a:t> logo </a:t>
            </a:r>
            <a:r>
              <a:rPr lang="en-US" sz="1600" dirty="0" err="1" smtClean="0">
                <a:solidFill>
                  <a:schemeClr val="bg1"/>
                </a:solidFill>
              </a:rPr>
              <a:t>kunci</a:t>
            </a:r>
            <a:r>
              <a:rPr lang="en-US" sz="1600" dirty="0" smtClean="0">
                <a:solidFill>
                  <a:schemeClr val="bg1"/>
                </a:solidFill>
              </a:rPr>
              <a:t> yang </a:t>
            </a:r>
            <a:r>
              <a:rPr lang="en-US" sz="1600" dirty="0" err="1" smtClean="0">
                <a:solidFill>
                  <a:schemeClr val="bg1"/>
                </a:solidFill>
              </a:rPr>
              <a:t>artinya</a:t>
            </a:r>
            <a:r>
              <a:rPr lang="en-US" sz="1600" dirty="0" smtClean="0">
                <a:solidFill>
                  <a:schemeClr val="bg1"/>
                </a:solidFill>
              </a:rPr>
              <a:t> SSL </a:t>
            </a:r>
            <a:r>
              <a:rPr lang="en-US" sz="1600" dirty="0" err="1" smtClean="0">
                <a:solidFill>
                  <a:schemeClr val="bg1"/>
                </a:solidFill>
              </a:rPr>
              <a:t>sudah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diterapkan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atau</a:t>
            </a:r>
            <a:r>
              <a:rPr lang="en-US" sz="1600" dirty="0" smtClean="0">
                <a:solidFill>
                  <a:schemeClr val="bg1"/>
                </a:solidFill>
              </a:rPr>
              <a:t> secured.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5737673" y="2013850"/>
            <a:ext cx="4059900" cy="11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SSL CONFIGURATION FOR BACKEND APPLICATION</a:t>
            </a:r>
            <a:endParaRPr lang="en-US" sz="2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35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08269"/>
            </a:gs>
            <a:gs pos="50000">
              <a:srgbClr val="908269">
                <a:lumMod val="100000"/>
              </a:srgbClr>
            </a:gs>
            <a:gs pos="100000">
              <a:schemeClr val="accent5">
                <a:lumMod val="60000"/>
                <a:lumOff val="40000"/>
              </a:schemeClr>
            </a:gs>
          </a:gsLst>
          <a:lin ang="10800000" scaled="0"/>
        </a:gra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5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 idx="2"/>
          </p:nvPr>
        </p:nvSpPr>
        <p:spPr>
          <a:xfrm>
            <a:off x="7779012" y="4343948"/>
            <a:ext cx="972926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7" name="Google Shape;247;p35"/>
          <p:cNvSpPr txBox="1">
            <a:spLocks noGrp="1"/>
          </p:cNvSpPr>
          <p:nvPr>
            <p:ph type="ctrTitle"/>
          </p:nvPr>
        </p:nvSpPr>
        <p:spPr>
          <a:xfrm>
            <a:off x="720000" y="610338"/>
            <a:ext cx="3310200" cy="15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 dirty="0" smtClean="0">
                <a:solidFill>
                  <a:schemeClr val="lt1"/>
                </a:solidFill>
              </a:rPr>
              <a:t>PENGUJIAN WEB HOUSY</a:t>
            </a:r>
            <a:endParaRPr sz="255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23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52200" y="2013850"/>
            <a:ext cx="4059901" cy="11156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dirty="0">
                <a:solidFill>
                  <a:schemeClr val="lt1"/>
                </a:solidFill>
              </a:rPr>
              <a:t>PENGUJIAN WEB HOUSY</a:t>
            </a:r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431" y="707266"/>
            <a:ext cx="6651629" cy="3728865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1948198" y="3161918"/>
            <a:ext cx="3684147" cy="1274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err="1">
                <a:solidFill>
                  <a:schemeClr val="bg1"/>
                </a:solidFill>
              </a:rPr>
              <a:t>Karena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ketika</a:t>
            </a:r>
            <a:r>
              <a:rPr lang="en-US" sz="1600" dirty="0">
                <a:solidFill>
                  <a:schemeClr val="bg1"/>
                </a:solidFill>
              </a:rPr>
              <a:t> proses signup </a:t>
            </a:r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housy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gagal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disini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menggunakan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bantuan</a:t>
            </a:r>
            <a:r>
              <a:rPr lang="en-US" sz="1600" dirty="0">
                <a:solidFill>
                  <a:schemeClr val="bg1"/>
                </a:solidFill>
              </a:rPr>
              <a:t> Postman </a:t>
            </a:r>
            <a:r>
              <a:rPr lang="en-US" sz="1600" dirty="0" err="1">
                <a:solidFill>
                  <a:schemeClr val="bg1"/>
                </a:solidFill>
              </a:rPr>
              <a:t>untuk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menguji</a:t>
            </a:r>
            <a:r>
              <a:rPr lang="en-US" sz="1600" dirty="0">
                <a:solidFill>
                  <a:schemeClr val="bg1"/>
                </a:solidFill>
              </a:rPr>
              <a:t> API.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method Get </a:t>
            </a:r>
            <a:r>
              <a:rPr lang="en-US" sz="1600" dirty="0" err="1">
                <a:solidFill>
                  <a:schemeClr val="bg1"/>
                </a:solidFill>
              </a:rPr>
              <a:t>tambahkan</a:t>
            </a:r>
            <a:r>
              <a:rPr lang="en-US" sz="1600" dirty="0">
                <a:solidFill>
                  <a:schemeClr val="bg1"/>
                </a:solidFill>
              </a:rPr>
              <a:t> link </a:t>
            </a:r>
            <a:r>
              <a:rPr lang="en-US" sz="1600" dirty="0" err="1">
                <a:solidFill>
                  <a:schemeClr val="bg1"/>
                </a:solidFill>
              </a:rPr>
              <a:t>untuk</a:t>
            </a:r>
            <a:r>
              <a:rPr lang="en-US" sz="1600" dirty="0">
                <a:solidFill>
                  <a:schemeClr val="bg1"/>
                </a:solidFill>
              </a:rPr>
              <a:t> signup.</a:t>
            </a:r>
          </a:p>
        </p:txBody>
      </p:sp>
    </p:spTree>
    <p:extLst>
      <p:ext uri="{BB962C8B-B14F-4D97-AF65-F5344CB8AC3E}">
        <p14:creationId xmlns:p14="http://schemas.microsoft.com/office/powerpoint/2010/main" val="31491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52200" y="2013850"/>
            <a:ext cx="4059901" cy="11156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dirty="0">
                <a:solidFill>
                  <a:schemeClr val="lt1"/>
                </a:solidFill>
              </a:rPr>
              <a:t>PENGUJIAN WEB HOUSY</a:t>
            </a:r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431" y="709555"/>
            <a:ext cx="6651629" cy="3724287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1948198" y="3161918"/>
            <a:ext cx="3684147" cy="1274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err="1">
                <a:solidFill>
                  <a:schemeClr val="bg1"/>
                </a:solidFill>
              </a:rPr>
              <a:t>Setelah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terkoneksi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ganti</a:t>
            </a:r>
            <a:r>
              <a:rPr lang="en-US" sz="1600" dirty="0">
                <a:solidFill>
                  <a:schemeClr val="bg1"/>
                </a:solidFill>
              </a:rPr>
              <a:t> method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Post </a:t>
            </a:r>
            <a:r>
              <a:rPr lang="en-US" sz="1600" dirty="0" err="1">
                <a:solidFill>
                  <a:schemeClr val="bg1"/>
                </a:solidFill>
              </a:rPr>
              <a:t>dan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tambahkan</a:t>
            </a:r>
            <a:r>
              <a:rPr lang="en-US" sz="1600" dirty="0">
                <a:solidFill>
                  <a:schemeClr val="bg1"/>
                </a:solidFill>
              </a:rPr>
              <a:t> script yang </a:t>
            </a:r>
            <a:r>
              <a:rPr lang="en-US" sz="1600" dirty="0" err="1">
                <a:solidFill>
                  <a:schemeClr val="bg1"/>
                </a:solidFill>
              </a:rPr>
              <a:t>sesuai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field </a:t>
            </a:r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signup, </a:t>
            </a:r>
            <a:r>
              <a:rPr lang="en-US" sz="1600" dirty="0" err="1">
                <a:solidFill>
                  <a:schemeClr val="bg1"/>
                </a:solidFill>
              </a:rPr>
              <a:t>seperti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fullname</a:t>
            </a:r>
            <a:r>
              <a:rPr lang="en-US" sz="1600" dirty="0">
                <a:solidFill>
                  <a:schemeClr val="bg1"/>
                </a:solidFill>
              </a:rPr>
              <a:t>, username, </a:t>
            </a:r>
            <a:r>
              <a:rPr lang="en-US" sz="1600" dirty="0" err="1">
                <a:solidFill>
                  <a:schemeClr val="bg1"/>
                </a:solidFill>
              </a:rPr>
              <a:t>dsb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73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52200" y="2013850"/>
            <a:ext cx="4059901" cy="11156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dirty="0">
                <a:solidFill>
                  <a:schemeClr val="lt1"/>
                </a:solidFill>
              </a:rPr>
              <a:t>PENGUJIAN WEB HOUSY</a:t>
            </a:r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475" y="709555"/>
            <a:ext cx="6647540" cy="3724287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1948198" y="3161918"/>
            <a:ext cx="3684147" cy="1274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err="1">
                <a:solidFill>
                  <a:schemeClr val="bg1"/>
                </a:solidFill>
              </a:rPr>
              <a:t>Apabila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berhasil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akan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muncul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seperti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gambar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berikut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Artinya</a:t>
            </a:r>
            <a:r>
              <a:rPr lang="en-US" sz="1600" dirty="0">
                <a:solidFill>
                  <a:schemeClr val="bg1"/>
                </a:solidFill>
              </a:rPr>
              <a:t> user </a:t>
            </a:r>
            <a:r>
              <a:rPr lang="en-US" sz="1600" dirty="0" err="1">
                <a:solidFill>
                  <a:schemeClr val="bg1"/>
                </a:solidFill>
              </a:rPr>
              <a:t>sudah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berhasil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ditambahkan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842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solidFill>
                  <a:schemeClr val="lt1"/>
                </a:solidFill>
              </a:rPr>
              <a:t>INSTALL GIT &amp; SSH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4" y="704602"/>
            <a:ext cx="7250604" cy="3734194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smtClean="0">
                <a:solidFill>
                  <a:schemeClr val="lt1"/>
                </a:solidFill>
              </a:rPr>
              <a:t>Fork project Backend </a:t>
            </a:r>
            <a:r>
              <a:rPr lang="en-US" sz="1600" dirty="0" err="1" smtClean="0">
                <a:solidFill>
                  <a:schemeClr val="lt1"/>
                </a:solidFill>
              </a:rPr>
              <a:t>dan</a:t>
            </a:r>
            <a:r>
              <a:rPr lang="en-US" sz="1600" dirty="0" smtClean="0">
                <a:solidFill>
                  <a:schemeClr val="lt1"/>
                </a:solidFill>
              </a:rPr>
              <a:t> Frontend</a:t>
            </a:r>
            <a:endParaRPr sz="16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54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52200" y="2013850"/>
            <a:ext cx="4059901" cy="11156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dirty="0">
                <a:solidFill>
                  <a:schemeClr val="lt1"/>
                </a:solidFill>
              </a:rPr>
              <a:t>PENGUJIAN WEB HOUSY</a:t>
            </a:r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475" y="862331"/>
            <a:ext cx="6647540" cy="3418734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1948198" y="3161918"/>
            <a:ext cx="3684147" cy="1274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err="1">
                <a:solidFill>
                  <a:schemeClr val="bg1"/>
                </a:solidFill>
              </a:rPr>
              <a:t>Kembali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ke</a:t>
            </a:r>
            <a:r>
              <a:rPr lang="en-US" sz="1600" dirty="0">
                <a:solidFill>
                  <a:schemeClr val="bg1"/>
                </a:solidFill>
              </a:rPr>
              <a:t> web </a:t>
            </a:r>
            <a:r>
              <a:rPr lang="en-US" sz="1600" dirty="0" err="1">
                <a:solidFill>
                  <a:schemeClr val="bg1"/>
                </a:solidFill>
              </a:rPr>
              <a:t>housy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lalu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lakukan</a:t>
            </a:r>
            <a:r>
              <a:rPr lang="en-US" sz="1600" dirty="0">
                <a:solidFill>
                  <a:schemeClr val="bg1"/>
                </a:solidFill>
              </a:rPr>
              <a:t> login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user yang </a:t>
            </a:r>
            <a:r>
              <a:rPr lang="en-US" sz="1600" dirty="0" err="1">
                <a:solidFill>
                  <a:schemeClr val="bg1"/>
                </a:solidFill>
              </a:rPr>
              <a:t>baru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ditambahkan</a:t>
            </a:r>
            <a:r>
              <a:rPr lang="en-US" sz="1600" dirty="0">
                <a:solidFill>
                  <a:schemeClr val="bg1"/>
                </a:solidFill>
              </a:rPr>
              <a:t>,.</a:t>
            </a:r>
          </a:p>
          <a:p>
            <a:pPr marL="11113" indent="0"/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18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52200" y="2013850"/>
            <a:ext cx="4059901" cy="11156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dirty="0">
                <a:solidFill>
                  <a:schemeClr val="lt1"/>
                </a:solidFill>
              </a:rPr>
              <a:t>PENGUJIAN WEB HOUSY</a:t>
            </a:r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475" y="864766"/>
            <a:ext cx="6647540" cy="3413864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1948198" y="3161918"/>
            <a:ext cx="3684147" cy="1274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err="1">
                <a:solidFill>
                  <a:schemeClr val="bg1"/>
                </a:solidFill>
              </a:rPr>
              <a:t>Selanjutnya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coba</a:t>
            </a:r>
            <a:r>
              <a:rPr lang="en-US" sz="1600" dirty="0">
                <a:solidFill>
                  <a:schemeClr val="bg1"/>
                </a:solidFill>
              </a:rPr>
              <a:t> add property, </a:t>
            </a:r>
            <a:r>
              <a:rPr lang="en-US" sz="1600" dirty="0" err="1">
                <a:solidFill>
                  <a:schemeClr val="bg1"/>
                </a:solidFill>
              </a:rPr>
              <a:t>untuk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menguji</a:t>
            </a:r>
            <a:r>
              <a:rPr lang="en-US" sz="1600" dirty="0">
                <a:solidFill>
                  <a:schemeClr val="bg1"/>
                </a:solidFill>
              </a:rPr>
              <a:t> web </a:t>
            </a:r>
            <a:r>
              <a:rPr lang="en-US" sz="1600" dirty="0" err="1">
                <a:solidFill>
                  <a:schemeClr val="bg1"/>
                </a:solidFill>
              </a:rPr>
              <a:t>housy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</a:p>
          <a:p>
            <a:pPr marL="11113" indent="0"/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65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52200" y="2013850"/>
            <a:ext cx="4059901" cy="11156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dirty="0">
                <a:solidFill>
                  <a:schemeClr val="lt1"/>
                </a:solidFill>
              </a:rPr>
              <a:t>PENGUJIAN WEB HOUSY</a:t>
            </a:r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476" y="864766"/>
            <a:ext cx="6647538" cy="3413864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1948198" y="3161918"/>
            <a:ext cx="3684147" cy="1274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err="1">
                <a:solidFill>
                  <a:schemeClr val="bg1"/>
                </a:solidFill>
              </a:rPr>
              <a:t>Selanjutnya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coba</a:t>
            </a:r>
            <a:r>
              <a:rPr lang="en-US" sz="1600" dirty="0">
                <a:solidFill>
                  <a:schemeClr val="bg1"/>
                </a:solidFill>
              </a:rPr>
              <a:t> add property, </a:t>
            </a:r>
            <a:r>
              <a:rPr lang="en-US" sz="1600" dirty="0" err="1">
                <a:solidFill>
                  <a:schemeClr val="bg1"/>
                </a:solidFill>
              </a:rPr>
              <a:t>untuk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menguji</a:t>
            </a:r>
            <a:r>
              <a:rPr lang="en-US" sz="1600" dirty="0">
                <a:solidFill>
                  <a:schemeClr val="bg1"/>
                </a:solidFill>
              </a:rPr>
              <a:t> web </a:t>
            </a:r>
            <a:r>
              <a:rPr lang="en-US" sz="1600" dirty="0" err="1">
                <a:solidFill>
                  <a:schemeClr val="bg1"/>
                </a:solidFill>
              </a:rPr>
              <a:t>housy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</a:p>
          <a:p>
            <a:pPr marL="11113" indent="0"/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88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52200" y="2013850"/>
            <a:ext cx="4059901" cy="11156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dirty="0">
                <a:solidFill>
                  <a:schemeClr val="lt1"/>
                </a:solidFill>
              </a:rPr>
              <a:t>PENGUJIAN WEB HOUSY</a:t>
            </a:r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211" y="864766"/>
            <a:ext cx="6638068" cy="3413864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1948198" y="3161918"/>
            <a:ext cx="3684147" cy="1274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err="1">
                <a:solidFill>
                  <a:schemeClr val="bg1"/>
                </a:solidFill>
              </a:rPr>
              <a:t>Selanjutnya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coba</a:t>
            </a:r>
            <a:r>
              <a:rPr lang="en-US" sz="1600" dirty="0">
                <a:solidFill>
                  <a:schemeClr val="bg1"/>
                </a:solidFill>
              </a:rPr>
              <a:t> add property, </a:t>
            </a:r>
            <a:r>
              <a:rPr lang="en-US" sz="1600" dirty="0" err="1">
                <a:solidFill>
                  <a:schemeClr val="bg1"/>
                </a:solidFill>
              </a:rPr>
              <a:t>untuk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menguji</a:t>
            </a:r>
            <a:r>
              <a:rPr lang="en-US" sz="1600" dirty="0">
                <a:solidFill>
                  <a:schemeClr val="bg1"/>
                </a:solidFill>
              </a:rPr>
              <a:t> web </a:t>
            </a:r>
            <a:r>
              <a:rPr lang="en-US" sz="1600" dirty="0" err="1">
                <a:solidFill>
                  <a:schemeClr val="bg1"/>
                </a:solidFill>
              </a:rPr>
              <a:t>housy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</a:p>
          <a:p>
            <a:pPr marL="11113" indent="0"/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7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52200" y="2013850"/>
            <a:ext cx="4059901" cy="11156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dirty="0">
                <a:solidFill>
                  <a:schemeClr val="lt1"/>
                </a:solidFill>
              </a:rPr>
              <a:t>PENGUJIAN WEB HOUSY</a:t>
            </a:r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475" y="867201"/>
            <a:ext cx="6647540" cy="3408994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1948198" y="3161918"/>
            <a:ext cx="3684147" cy="1274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err="1">
                <a:solidFill>
                  <a:schemeClr val="bg1"/>
                </a:solidFill>
              </a:rPr>
              <a:t>Lalu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kembali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ke</a:t>
            </a:r>
            <a:r>
              <a:rPr lang="en-US" sz="1600" dirty="0">
                <a:solidFill>
                  <a:schemeClr val="bg1"/>
                </a:solidFill>
              </a:rPr>
              <a:t> Home, </a:t>
            </a:r>
            <a:r>
              <a:rPr lang="en-US" sz="1600" dirty="0" err="1">
                <a:solidFill>
                  <a:schemeClr val="bg1"/>
                </a:solidFill>
              </a:rPr>
              <a:t>dan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hasilnya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sudah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terlihat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  <a:p>
            <a:pPr marL="11113" indent="0"/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1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908269"/>
                </a:solidFill>
              </a:rPr>
              <a:t>Terima</a:t>
            </a:r>
            <a:r>
              <a:rPr lang="en-US" dirty="0" smtClean="0">
                <a:solidFill>
                  <a:srgbClr val="908269"/>
                </a:solidFill>
              </a:rPr>
              <a:t> </a:t>
            </a:r>
            <a:r>
              <a:rPr lang="en-US" dirty="0" err="1" smtClean="0">
                <a:solidFill>
                  <a:srgbClr val="908269"/>
                </a:solidFill>
              </a:rPr>
              <a:t>Kasih</a:t>
            </a:r>
            <a:endParaRPr lang="en-US" dirty="0">
              <a:solidFill>
                <a:srgbClr val="908269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3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01" y="690973"/>
            <a:ext cx="7308399" cy="3747897"/>
          </a:xfrm>
          <a:prstGeom prst="rect">
            <a:avLst/>
          </a:prstGeom>
        </p:spPr>
      </p:pic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solidFill>
                  <a:schemeClr val="lt1"/>
                </a:solidFill>
              </a:rPr>
              <a:t>INSTALL GIT &amp; SSH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err="1" smtClean="0">
                <a:solidFill>
                  <a:schemeClr val="lt1"/>
                </a:solidFill>
              </a:rPr>
              <a:t>Buat</a:t>
            </a:r>
            <a:r>
              <a:rPr lang="en-US" sz="1600" dirty="0" smtClean="0">
                <a:solidFill>
                  <a:schemeClr val="lt1"/>
                </a:solidFill>
              </a:rPr>
              <a:t> </a:t>
            </a:r>
            <a:r>
              <a:rPr lang="en-US" sz="1600" dirty="0" err="1" smtClean="0">
                <a:solidFill>
                  <a:schemeClr val="lt1"/>
                </a:solidFill>
              </a:rPr>
              <a:t>dua</a:t>
            </a:r>
            <a:r>
              <a:rPr lang="en-US" sz="1600" dirty="0" smtClean="0">
                <a:solidFill>
                  <a:schemeClr val="lt1"/>
                </a:solidFill>
              </a:rPr>
              <a:t> repository </a:t>
            </a:r>
            <a:r>
              <a:rPr lang="en-US" sz="1600" dirty="0" err="1" smtClean="0">
                <a:solidFill>
                  <a:schemeClr val="lt1"/>
                </a:solidFill>
              </a:rPr>
              <a:t>untuk</a:t>
            </a:r>
            <a:r>
              <a:rPr lang="en-US" sz="1600" dirty="0" smtClean="0">
                <a:solidFill>
                  <a:schemeClr val="lt1"/>
                </a:solidFill>
              </a:rPr>
              <a:t> project frontend </a:t>
            </a:r>
            <a:r>
              <a:rPr lang="en-US" sz="1600" dirty="0" err="1" smtClean="0">
                <a:solidFill>
                  <a:schemeClr val="lt1"/>
                </a:solidFill>
              </a:rPr>
              <a:t>dan</a:t>
            </a:r>
            <a:r>
              <a:rPr lang="en-US" sz="1600" dirty="0" smtClean="0">
                <a:solidFill>
                  <a:schemeClr val="lt1"/>
                </a:solidFill>
              </a:rPr>
              <a:t> backend</a:t>
            </a:r>
            <a:endParaRPr sz="16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5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814" y="690973"/>
            <a:ext cx="7297973" cy="3747897"/>
          </a:xfrm>
          <a:prstGeom prst="rect">
            <a:avLst/>
          </a:prstGeom>
        </p:spPr>
      </p:pic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solidFill>
                  <a:schemeClr val="lt1"/>
                </a:solidFill>
              </a:rPr>
              <a:t>INSTALL GIT &amp; SSH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err="1" smtClean="0">
                <a:solidFill>
                  <a:schemeClr val="lt1"/>
                </a:solidFill>
              </a:rPr>
              <a:t>Buat</a:t>
            </a:r>
            <a:r>
              <a:rPr lang="en-US" sz="1600" dirty="0" smtClean="0">
                <a:solidFill>
                  <a:schemeClr val="lt1"/>
                </a:solidFill>
              </a:rPr>
              <a:t> </a:t>
            </a:r>
            <a:r>
              <a:rPr lang="en-US" sz="1600" dirty="0" err="1" smtClean="0">
                <a:solidFill>
                  <a:schemeClr val="lt1"/>
                </a:solidFill>
              </a:rPr>
              <a:t>dua</a:t>
            </a:r>
            <a:r>
              <a:rPr lang="en-US" sz="1600" dirty="0" smtClean="0">
                <a:solidFill>
                  <a:schemeClr val="lt1"/>
                </a:solidFill>
              </a:rPr>
              <a:t> repository </a:t>
            </a:r>
            <a:r>
              <a:rPr lang="en-US" sz="1600" dirty="0" err="1" smtClean="0">
                <a:solidFill>
                  <a:schemeClr val="lt1"/>
                </a:solidFill>
              </a:rPr>
              <a:t>untuk</a:t>
            </a:r>
            <a:r>
              <a:rPr lang="en-US" sz="1600" dirty="0" smtClean="0">
                <a:solidFill>
                  <a:schemeClr val="lt1"/>
                </a:solidFill>
              </a:rPr>
              <a:t> project frontend </a:t>
            </a:r>
            <a:r>
              <a:rPr lang="en-US" sz="1600" dirty="0" err="1" smtClean="0">
                <a:solidFill>
                  <a:schemeClr val="lt1"/>
                </a:solidFill>
              </a:rPr>
              <a:t>dan</a:t>
            </a:r>
            <a:r>
              <a:rPr lang="en-US" sz="1600" dirty="0" smtClean="0">
                <a:solidFill>
                  <a:schemeClr val="lt1"/>
                </a:solidFill>
              </a:rPr>
              <a:t> backend</a:t>
            </a:r>
            <a:endParaRPr sz="16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24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INSTALL GIT &amp; SSH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4" y="709914"/>
            <a:ext cx="7250604" cy="3723570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sz="1600" dirty="0" err="1">
                <a:solidFill>
                  <a:schemeClr val="bg1"/>
                </a:solidFill>
              </a:rPr>
              <a:t>Buat</a:t>
            </a:r>
            <a:r>
              <a:rPr lang="en-US" sz="1600" dirty="0">
                <a:solidFill>
                  <a:schemeClr val="bg1"/>
                </a:solidFill>
              </a:rPr>
              <a:t> instance </a:t>
            </a:r>
            <a:r>
              <a:rPr lang="en-US" sz="1600" dirty="0" err="1">
                <a:solidFill>
                  <a:schemeClr val="bg1"/>
                </a:solidFill>
              </a:rPr>
              <a:t>baru</a:t>
            </a:r>
            <a:r>
              <a:rPr lang="en-US" sz="1600" dirty="0">
                <a:solidFill>
                  <a:schemeClr val="bg1"/>
                </a:solidFill>
              </a:rPr>
              <a:t> yang </a:t>
            </a:r>
            <a:r>
              <a:rPr lang="en-US" sz="1600" dirty="0" err="1">
                <a:solidFill>
                  <a:schemeClr val="bg1"/>
                </a:solidFill>
              </a:rPr>
              <a:t>jumlahnya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disesuaikan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skema</a:t>
            </a:r>
            <a:r>
              <a:rPr lang="en-US" sz="1600" dirty="0">
                <a:solidFill>
                  <a:schemeClr val="bg1"/>
                </a:solidFill>
              </a:rPr>
              <a:t> task (2 Frontend, 1 Backend, 1 Database</a:t>
            </a:r>
            <a:r>
              <a:rPr lang="en-US" sz="1600" dirty="0" smtClean="0">
                <a:solidFill>
                  <a:schemeClr val="bg1"/>
                </a:solidFill>
              </a:rPr>
              <a:t>).</a:t>
            </a:r>
            <a:endParaRPr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19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1481</TotalTime>
  <Words>1169</Words>
  <Application>Microsoft Macintosh PowerPoint</Application>
  <PresentationFormat>On-screen Show (16:9)</PresentationFormat>
  <Paragraphs>163</Paragraphs>
  <Slides>65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Arial</vt:lpstr>
      <vt:lpstr>Livvic</vt:lpstr>
      <vt:lpstr>Catamaran Thin</vt:lpstr>
      <vt:lpstr>Fira Sans Extra Condensed Medium</vt:lpstr>
      <vt:lpstr>Engineering Project Proposal by Slidesgo</vt:lpstr>
      <vt:lpstr>Dumbways Bootcamp Devops</vt:lpstr>
      <vt:lpstr>Task Week 2</vt:lpstr>
      <vt:lpstr>Task Week 2</vt:lpstr>
      <vt:lpstr>INSTALL GIT &amp; SSH KEY</vt:lpstr>
      <vt:lpstr>INSTALL GIT &amp; SSH</vt:lpstr>
      <vt:lpstr>INSTALL GIT &amp; SSH</vt:lpstr>
      <vt:lpstr>INSTALL GIT &amp; SSH</vt:lpstr>
      <vt:lpstr>INSTALL GIT &amp; SSH</vt:lpstr>
      <vt:lpstr>INSTALL GIT &amp; SSH</vt:lpstr>
      <vt:lpstr>INSTALL GIT &amp; SSH</vt:lpstr>
      <vt:lpstr>INSTALL GIT &amp; SSH</vt:lpstr>
      <vt:lpstr>INSTALL GIT &amp; SSH</vt:lpstr>
      <vt:lpstr>INSTALL GIT &amp; SSH</vt:lpstr>
      <vt:lpstr>INSTALL GIT &amp; SSH</vt:lpstr>
      <vt:lpstr>INSTALL GIT &amp; SSH</vt:lpstr>
      <vt:lpstr>INSTALL GIT &amp; SSH</vt:lpstr>
      <vt:lpstr>INSTALL GIT &amp; SSH</vt:lpstr>
      <vt:lpstr>INSTALL GIT &amp; SSH</vt:lpstr>
      <vt:lpstr>SETUP DATABASE</vt:lpstr>
      <vt:lpstr>SETUP DATABASE</vt:lpstr>
      <vt:lpstr>SETUP DATABASE</vt:lpstr>
      <vt:lpstr>SETUP DATABASE</vt:lpstr>
      <vt:lpstr>SETUP DATABASE</vt:lpstr>
      <vt:lpstr>SETUP DATABASE</vt:lpstr>
      <vt:lpstr>SETUP DATABASE</vt:lpstr>
      <vt:lpstr>SETUP DATABASE</vt:lpstr>
      <vt:lpstr>SETUP DATABASE</vt:lpstr>
      <vt:lpstr>SETUP DATABASE</vt:lpstr>
      <vt:lpstr>SETUP DATABASE</vt:lpstr>
      <vt:lpstr>SETUP DATABASE</vt:lpstr>
      <vt:lpstr>SETUP DATABASE</vt:lpstr>
      <vt:lpstr>SETUP DATABASE</vt:lpstr>
      <vt:lpstr>DEPLOYMENT BACKEND APPLICATION</vt:lpstr>
      <vt:lpstr>DEPLOYMENT BACKEND APPLICATION</vt:lpstr>
      <vt:lpstr>DEPLOYMENT BACKEND APPLICATION</vt:lpstr>
      <vt:lpstr>DEPLOYMENT BACKEND APPLICATION</vt:lpstr>
      <vt:lpstr>DEPLOYMENT BACKEND APPLICATION</vt:lpstr>
      <vt:lpstr>DEPLOYMENT BACKEND APPLICATION</vt:lpstr>
      <vt:lpstr>DEPLOYMENT BACKEND APPLICATION</vt:lpstr>
      <vt:lpstr>DEPLOYMENT BACKEND APPLICATION</vt:lpstr>
      <vt:lpstr>04</vt:lpstr>
      <vt:lpstr>REVERSE PROXY FOR BACKEND APPLICATION</vt:lpstr>
      <vt:lpstr>REVERSE PROXY FOR BACKEND APPLICATION</vt:lpstr>
      <vt:lpstr>REVERSE PROXY FOR BACKEND APPLICATION</vt:lpstr>
      <vt:lpstr>05</vt:lpstr>
      <vt:lpstr>CUSTOM DOMAIN FOR BACKEND APPLICATION</vt:lpstr>
      <vt:lpstr>CUSTOM DOMAIN FOR BACKEND APPLICATION</vt:lpstr>
      <vt:lpstr>CUSTOM DOMAIN FOR BACKEND APPLICATION</vt:lpstr>
      <vt:lpstr>CUSTOM DOMAIN FOR BACKEND APPLICATION</vt:lpstr>
      <vt:lpstr>06</vt:lpstr>
      <vt:lpstr>SSL CONFIGURATION FOR BACKEND APPLICATION</vt:lpstr>
      <vt:lpstr>SSL CONFIGURATION FOR BACKEND APPLICATION</vt:lpstr>
      <vt:lpstr>SSL CONFIGURATION FOR BACKEND APPLICATION</vt:lpstr>
      <vt:lpstr>SSL CONFIGURATION FOR BACKEND APPLICATION</vt:lpstr>
      <vt:lpstr>SSL CONFIGURATION FOR BACKEND APPLICATION</vt:lpstr>
      <vt:lpstr>PowerPoint Presentation</vt:lpstr>
      <vt:lpstr>PENGUJIAN WEB HOUSY</vt:lpstr>
      <vt:lpstr>PENGUJIAN WEB HOUSY</vt:lpstr>
      <vt:lpstr>PENGUJIAN WEB HOUSY</vt:lpstr>
      <vt:lpstr>PENGUJIAN WEB HOUSY</vt:lpstr>
      <vt:lpstr>PENGUJIAN WEB HOUSY</vt:lpstr>
      <vt:lpstr>PENGUJIAN WEB HOUSY</vt:lpstr>
      <vt:lpstr>PENGUJIAN WEB HOUSY</vt:lpstr>
      <vt:lpstr>PENGUJIAN WEB HOUSY</vt:lpstr>
      <vt:lpstr>Terima Kasih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 PROJECT PROPOSAL</dc:title>
  <cp:lastModifiedBy>Tiarani Nurfadilla</cp:lastModifiedBy>
  <cp:revision>23</cp:revision>
  <dcterms:modified xsi:type="dcterms:W3CDTF">2020-12-21T07:53:48Z</dcterms:modified>
</cp:coreProperties>
</file>